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3"/>
    <p:sldMasterId id="2147483673" r:id="rId4"/>
    <p:sldMasterId id="2147483694" r:id="rId5"/>
  </p:sldMasterIdLst>
  <p:notesMasterIdLst>
    <p:notesMasterId r:id="rId31"/>
  </p:notesMasterIdLst>
  <p:handoutMasterIdLst>
    <p:handoutMasterId r:id="rId32"/>
  </p:handoutMasterIdLst>
  <p:sldIdLst>
    <p:sldId id="464" r:id="rId6"/>
    <p:sldId id="471" r:id="rId7"/>
    <p:sldId id="472" r:id="rId8"/>
    <p:sldId id="473" r:id="rId9"/>
    <p:sldId id="459" r:id="rId10"/>
    <p:sldId id="465" r:id="rId11"/>
    <p:sldId id="421" r:id="rId12"/>
    <p:sldId id="416" r:id="rId13"/>
    <p:sldId id="424" r:id="rId14"/>
    <p:sldId id="419" r:id="rId15"/>
    <p:sldId id="335" r:id="rId16"/>
    <p:sldId id="438" r:id="rId17"/>
    <p:sldId id="466" r:id="rId18"/>
    <p:sldId id="467" r:id="rId19"/>
    <p:sldId id="469" r:id="rId20"/>
    <p:sldId id="468" r:id="rId21"/>
    <p:sldId id="470" r:id="rId22"/>
    <p:sldId id="474" r:id="rId23"/>
    <p:sldId id="475" r:id="rId24"/>
    <p:sldId id="476" r:id="rId25"/>
    <p:sldId id="480" r:id="rId26"/>
    <p:sldId id="479" r:id="rId27"/>
    <p:sldId id="481" r:id="rId28"/>
    <p:sldId id="477" r:id="rId29"/>
    <p:sldId id="478" r:id="rId30"/>
  </p:sldIdLst>
  <p:sldSz cx="9144000" cy="6858000" type="screen4x3"/>
  <p:notesSz cx="6858000" cy="9144000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29A"/>
    <a:srgbClr val="F8EFE6"/>
    <a:srgbClr val="025469"/>
    <a:srgbClr val="F2EADD"/>
    <a:srgbClr val="A1A78D"/>
    <a:srgbClr val="1AA8D0"/>
    <a:srgbClr val="137DA7"/>
    <a:srgbClr val="383838"/>
    <a:srgbClr val="EFEFE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89" autoAdjust="0"/>
  </p:normalViewPr>
  <p:slideViewPr>
    <p:cSldViewPr>
      <p:cViewPr varScale="1">
        <p:scale>
          <a:sx n="101" d="100"/>
          <a:sy n="101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5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9F5FA4-ECDB-48FD-92CE-0C184130B87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87786103-D4F9-4883-9ABE-BFC900E49440}">
      <dgm:prSet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dirty="0">
              <a:solidFill>
                <a:schemeClr val="tx1"/>
              </a:solidFill>
            </a:rPr>
            <a:t>applications look at </a:t>
          </a:r>
          <a:r>
            <a:rPr lang="nl-NL" dirty="0" err="1">
              <a:solidFill>
                <a:schemeClr val="tx1"/>
              </a:solidFill>
            </a:rPr>
            <a:t>the</a:t>
          </a:r>
          <a:r>
            <a:rPr lang="nl-NL" dirty="0">
              <a:solidFill>
                <a:schemeClr val="tx1"/>
              </a:solidFill>
            </a:rPr>
            <a:t> ‘real </a:t>
          </a:r>
          <a:r>
            <a:rPr lang="nl-NL" dirty="0" err="1">
              <a:solidFill>
                <a:schemeClr val="tx1"/>
              </a:solidFill>
            </a:rPr>
            <a:t>world</a:t>
          </a:r>
          <a:r>
            <a:rPr lang="nl-NL" dirty="0">
              <a:solidFill>
                <a:schemeClr val="tx1"/>
              </a:solidFill>
            </a:rPr>
            <a:t>’ </a:t>
          </a:r>
          <a:r>
            <a:rPr lang="nl-NL" dirty="0" err="1">
              <a:solidFill>
                <a:schemeClr val="tx1"/>
              </a:solidFill>
            </a:rPr>
            <a:t>from</a:t>
          </a:r>
          <a:r>
            <a:rPr lang="nl-NL" dirty="0">
              <a:solidFill>
                <a:schemeClr val="tx1"/>
              </a:solidFill>
            </a:rPr>
            <a:t> different </a:t>
          </a:r>
          <a:r>
            <a:rPr lang="nl-NL" dirty="0" err="1">
              <a:solidFill>
                <a:schemeClr val="tx1"/>
              </a:solidFill>
            </a:rPr>
            <a:t>perspectives</a:t>
          </a:r>
          <a:endParaRPr lang="nl-BE" dirty="0">
            <a:solidFill>
              <a:schemeClr val="tx1"/>
            </a:solidFill>
          </a:endParaRPr>
        </a:p>
      </dgm:t>
    </dgm:pt>
    <dgm:pt modelId="{F9B0F78B-4554-4801-A040-9BF29064DD76}" type="parTrans" cxnId="{F0CF972E-7D42-40BE-9E79-1F4B9FC67B3E}">
      <dgm:prSet/>
      <dgm:spPr/>
      <dgm:t>
        <a:bodyPr/>
        <a:lstStyle/>
        <a:p>
          <a:endParaRPr lang="nl-BE"/>
        </a:p>
      </dgm:t>
    </dgm:pt>
    <dgm:pt modelId="{010EA39B-C4FA-4336-B35B-D6399150165F}" type="sibTrans" cxnId="{F0CF972E-7D42-40BE-9E79-1F4B9FC67B3E}">
      <dgm:prSet/>
      <dgm:spPr/>
      <dgm:t>
        <a:bodyPr/>
        <a:lstStyle/>
        <a:p>
          <a:endParaRPr lang="nl-BE"/>
        </a:p>
      </dgm:t>
    </dgm:pt>
    <dgm:pt modelId="{D4D89ACB-B755-4B4E-9AD4-698C48B3FAD2}">
      <dgm:prSet custT="1"/>
      <dgm:spPr>
        <a:solidFill>
          <a:srgbClr val="FFFFFF"/>
        </a:solidFill>
        <a:ln w="57150" cap="flat" cmpd="sng" algn="ctr">
          <a:solidFill>
            <a:srgbClr val="137DA7"/>
          </a:solidFill>
          <a:prstDash val="solid"/>
        </a:ln>
        <a:effectLst/>
      </dgm:spPr>
      <dgm:t>
        <a:bodyPr spcFirstLastPara="0" vert="horz" wrap="square" lIns="120904" tIns="120904" rIns="120904" bIns="120904" numCol="1" spcCol="1270" anchor="ctr" anchorCtr="0"/>
        <a:lstStyle/>
        <a:p>
          <a:r>
            <a:rPr lang="nl-NL" sz="1700" kern="1200" dirty="0">
              <a:solidFill>
                <a:srgbClr val="000000"/>
              </a:solidFill>
              <a:latin typeface="Helvetica"/>
              <a:ea typeface="Helvetica"/>
              <a:cs typeface="Helvetica"/>
            </a:rPr>
            <a:t>information</a:t>
          </a:r>
          <a:r>
            <a:rPr lang="nl-NL" sz="1700" kern="1200" dirty="0">
              <a:solidFill>
                <a:schemeClr val="tx1"/>
              </a:solidFill>
            </a:rPr>
            <a:t> is </a:t>
          </a:r>
          <a:r>
            <a:rPr lang="nl-NL" sz="1700" kern="1200" dirty="0" err="1">
              <a:solidFill>
                <a:schemeClr val="tx1"/>
              </a:solidFill>
            </a:rPr>
            <a:t>structured</a:t>
          </a:r>
          <a:r>
            <a:rPr lang="nl-NL" sz="1700" kern="1200" dirty="0">
              <a:solidFill>
                <a:schemeClr val="tx1"/>
              </a:solidFill>
            </a:rPr>
            <a:t>/</a:t>
          </a:r>
          <a:r>
            <a:rPr lang="nl-NL" sz="1700" kern="1200" dirty="0" err="1">
              <a:solidFill>
                <a:schemeClr val="tx1"/>
              </a:solidFill>
            </a:rPr>
            <a:t>modelled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one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perspective</a:t>
          </a:r>
          <a:endParaRPr lang="nl-BE" sz="1700" kern="1200" dirty="0">
            <a:solidFill>
              <a:schemeClr val="tx1"/>
            </a:solidFill>
          </a:endParaRPr>
        </a:p>
      </dgm:t>
    </dgm:pt>
    <dgm:pt modelId="{7C04AD96-23BA-483B-83B2-1DBC3B4628A5}" type="parTrans" cxnId="{A6150350-D317-4312-81EF-6BEED6DB5AB3}">
      <dgm:prSet/>
      <dgm:spPr/>
      <dgm:t>
        <a:bodyPr/>
        <a:lstStyle/>
        <a:p>
          <a:endParaRPr lang="nl-BE"/>
        </a:p>
      </dgm:t>
    </dgm:pt>
    <dgm:pt modelId="{54B4C0A8-678B-4B14-850C-CA1A15AC363F}" type="sibTrans" cxnId="{A6150350-D317-4312-81EF-6BEED6DB5AB3}">
      <dgm:prSet/>
      <dgm:spPr/>
      <dgm:t>
        <a:bodyPr/>
        <a:lstStyle/>
        <a:p>
          <a:endParaRPr lang="nl-BE"/>
        </a:p>
      </dgm:t>
    </dgm:pt>
    <dgm:pt modelId="{7F55C5C3-4076-46F6-BBED-4AA8D9A59C15}">
      <dgm:prSet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dirty="0">
              <a:solidFill>
                <a:schemeClr val="tx1"/>
              </a:solidFill>
            </a:rPr>
            <a:t>authoritative sources </a:t>
          </a:r>
          <a:r>
            <a:rPr lang="nl-NL" dirty="0" err="1">
              <a:solidFill>
                <a:schemeClr val="tx1"/>
              </a:solidFill>
            </a:rPr>
            <a:t>exist</a:t>
          </a:r>
          <a:r>
            <a:rPr lang="nl-NL" dirty="0">
              <a:solidFill>
                <a:schemeClr val="tx1"/>
              </a:solidFill>
            </a:rPr>
            <a:t> as independent silo’s </a:t>
          </a:r>
          <a:endParaRPr lang="nl-BE" dirty="0">
            <a:solidFill>
              <a:schemeClr val="tx1"/>
            </a:solidFill>
          </a:endParaRPr>
        </a:p>
      </dgm:t>
    </dgm:pt>
    <dgm:pt modelId="{75EFFB0F-F981-492B-A045-E3B6D9B34CCE}" type="parTrans" cxnId="{16840939-172F-4049-9245-ABFF836C0C60}">
      <dgm:prSet/>
      <dgm:spPr/>
      <dgm:t>
        <a:bodyPr/>
        <a:lstStyle/>
        <a:p>
          <a:endParaRPr lang="nl-BE"/>
        </a:p>
      </dgm:t>
    </dgm:pt>
    <dgm:pt modelId="{E7D2F756-A2C0-4E78-BA3F-8F98C6E4E4C5}" type="sibTrans" cxnId="{16840939-172F-4049-9245-ABFF836C0C60}">
      <dgm:prSet/>
      <dgm:spPr/>
      <dgm:t>
        <a:bodyPr/>
        <a:lstStyle/>
        <a:p>
          <a:endParaRPr lang="nl-BE"/>
        </a:p>
      </dgm:t>
    </dgm:pt>
    <dgm:pt modelId="{7D7311DD-7D05-46D5-B2B8-5A060B1A4B01}">
      <dgm:prSet custT="1"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sz="1700" kern="1200" dirty="0">
              <a:solidFill>
                <a:schemeClr val="tx1"/>
              </a:solidFill>
            </a:rPr>
            <a:t>impact on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quality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and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efficiency of public services.</a:t>
          </a:r>
          <a:endParaRPr lang="nl-BE" sz="1700" kern="1200" dirty="0">
            <a:solidFill>
              <a:schemeClr val="tx1"/>
            </a:solidFill>
          </a:endParaRPr>
        </a:p>
      </dgm:t>
    </dgm:pt>
    <dgm:pt modelId="{B904C3A1-50CD-4B4F-9981-F044FE0870BB}" type="parTrans" cxnId="{50A38152-B208-4F9C-B7BA-6DBD914C39EE}">
      <dgm:prSet/>
      <dgm:spPr/>
      <dgm:t>
        <a:bodyPr/>
        <a:lstStyle/>
        <a:p>
          <a:endParaRPr lang="nl-BE"/>
        </a:p>
      </dgm:t>
    </dgm:pt>
    <dgm:pt modelId="{6E82EB45-CC26-4C88-BD7A-2945219856E4}" type="sibTrans" cxnId="{50A38152-B208-4F9C-B7BA-6DBD914C39EE}">
      <dgm:prSet/>
      <dgm:spPr/>
      <dgm:t>
        <a:bodyPr/>
        <a:lstStyle/>
        <a:p>
          <a:endParaRPr lang="nl-BE"/>
        </a:p>
      </dgm:t>
    </dgm:pt>
    <dgm:pt modelId="{12B0F549-F537-4D30-99F1-13FDE73A716E}">
      <dgm:prSet custT="1"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sz="1700" kern="1200" dirty="0">
              <a:solidFill>
                <a:schemeClr val="tx1"/>
              </a:solidFill>
            </a:rPr>
            <a:t>multiple </a:t>
          </a:r>
          <a:r>
            <a:rPr lang="nl-NL" sz="1700" kern="1200" dirty="0" err="1">
              <a:solidFill>
                <a:schemeClr val="tx1"/>
              </a:solidFill>
            </a:rPr>
            <a:t>investments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for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interlinking</a:t>
          </a:r>
          <a:r>
            <a:rPr lang="nl-NL" sz="1700" kern="1200" dirty="0">
              <a:solidFill>
                <a:schemeClr val="tx1"/>
              </a:solidFill>
            </a:rPr>
            <a:t> data</a:t>
          </a:r>
          <a:endParaRPr lang="nl-BE" sz="1700" kern="1200" dirty="0">
            <a:solidFill>
              <a:schemeClr val="tx1"/>
            </a:solidFill>
          </a:endParaRPr>
        </a:p>
      </dgm:t>
    </dgm:pt>
    <dgm:pt modelId="{BA2DB263-E1AA-46ED-913D-F328E3E4D9D0}" type="parTrans" cxnId="{D9FB5471-B5DE-43FB-8CA2-C43948567F8C}">
      <dgm:prSet/>
      <dgm:spPr/>
      <dgm:t>
        <a:bodyPr/>
        <a:lstStyle/>
        <a:p>
          <a:endParaRPr lang="nl-BE"/>
        </a:p>
      </dgm:t>
    </dgm:pt>
    <dgm:pt modelId="{C7DF6B48-1E98-45F8-8E56-A623512B8EBA}" type="sibTrans" cxnId="{D9FB5471-B5DE-43FB-8CA2-C43948567F8C}">
      <dgm:prSet/>
      <dgm:spPr/>
      <dgm:t>
        <a:bodyPr/>
        <a:lstStyle/>
        <a:p>
          <a:endParaRPr lang="nl-BE"/>
        </a:p>
      </dgm:t>
    </dgm:pt>
    <dgm:pt modelId="{BF0F3E96-7814-4B50-B658-7A09856C03BE}" type="pres">
      <dgm:prSet presAssocID="{C99F5FA4-ECDB-48FD-92CE-0C184130B879}" presName="Name0" presStyleCnt="0">
        <dgm:presLayoutVars>
          <dgm:dir/>
          <dgm:animLvl val="lvl"/>
          <dgm:resizeHandles val="exact"/>
        </dgm:presLayoutVars>
      </dgm:prSet>
      <dgm:spPr/>
    </dgm:pt>
    <dgm:pt modelId="{7A35E55E-E21D-4F1B-953A-005D5C9321E7}" type="pres">
      <dgm:prSet presAssocID="{7D7311DD-7D05-46D5-B2B8-5A060B1A4B01}" presName="boxAndChildren" presStyleCnt="0"/>
      <dgm:spPr/>
    </dgm:pt>
    <dgm:pt modelId="{9249B065-BBDA-4A23-B8EF-9E6CAC889BD6}" type="pres">
      <dgm:prSet presAssocID="{7D7311DD-7D05-46D5-B2B8-5A060B1A4B01}" presName="parentTextBox" presStyleLbl="node1" presStyleIdx="0" presStyleCnt="5"/>
      <dgm:spPr/>
    </dgm:pt>
    <dgm:pt modelId="{D903D158-779E-4EF5-9D21-AB8FF90B5B38}" type="pres">
      <dgm:prSet presAssocID="{C7DF6B48-1E98-45F8-8E56-A623512B8EBA}" presName="sp" presStyleCnt="0"/>
      <dgm:spPr/>
    </dgm:pt>
    <dgm:pt modelId="{7FB3EE1D-5402-4483-90DB-F9AADBE9C4B0}" type="pres">
      <dgm:prSet presAssocID="{12B0F549-F537-4D30-99F1-13FDE73A716E}" presName="arrowAndChildren" presStyleCnt="0"/>
      <dgm:spPr/>
    </dgm:pt>
    <dgm:pt modelId="{E8CFD47D-C4CE-4A63-995A-0DEF53293148}" type="pres">
      <dgm:prSet presAssocID="{12B0F549-F537-4D30-99F1-13FDE73A716E}" presName="parentTextArrow" presStyleLbl="node1" presStyleIdx="1" presStyleCnt="5"/>
      <dgm:spPr/>
    </dgm:pt>
    <dgm:pt modelId="{D69531F1-1298-45A6-BA07-CC49C4F97875}" type="pres">
      <dgm:prSet presAssocID="{E7D2F756-A2C0-4E78-BA3F-8F98C6E4E4C5}" presName="sp" presStyleCnt="0"/>
      <dgm:spPr/>
    </dgm:pt>
    <dgm:pt modelId="{F8664320-C1E1-4322-88CC-04C5411639F1}" type="pres">
      <dgm:prSet presAssocID="{7F55C5C3-4076-46F6-BBED-4AA8D9A59C15}" presName="arrowAndChildren" presStyleCnt="0"/>
      <dgm:spPr/>
    </dgm:pt>
    <dgm:pt modelId="{E637BEB7-DEBB-41A0-805E-224A55F08CE5}" type="pres">
      <dgm:prSet presAssocID="{7F55C5C3-4076-46F6-BBED-4AA8D9A59C15}" presName="parentTextArrow" presStyleLbl="node1" presStyleIdx="2" presStyleCnt="5"/>
      <dgm:spPr/>
    </dgm:pt>
    <dgm:pt modelId="{7E045041-04BA-4CAB-AA7F-70E9C1A8911A}" type="pres">
      <dgm:prSet presAssocID="{54B4C0A8-678B-4B14-850C-CA1A15AC363F}" presName="sp" presStyleCnt="0"/>
      <dgm:spPr/>
    </dgm:pt>
    <dgm:pt modelId="{62512193-2C19-4FBE-AF0D-81AD84F39EE0}" type="pres">
      <dgm:prSet presAssocID="{D4D89ACB-B755-4B4E-9AD4-698C48B3FAD2}" presName="arrowAndChildren" presStyleCnt="0"/>
      <dgm:spPr/>
    </dgm:pt>
    <dgm:pt modelId="{A23E8224-209F-4FAF-9A92-4B0252DEFC35}" type="pres">
      <dgm:prSet presAssocID="{D4D89ACB-B755-4B4E-9AD4-698C48B3FAD2}" presName="parentTextArrow" presStyleLbl="node1" presStyleIdx="3" presStyleCnt="5"/>
      <dgm:spPr>
        <a:xfrm rot="10800000">
          <a:off x="0" y="1138048"/>
          <a:ext cx="3581212" cy="1146701"/>
        </a:xfrm>
        <a:prstGeom prst="upArrowCallout">
          <a:avLst/>
        </a:prstGeom>
      </dgm:spPr>
    </dgm:pt>
    <dgm:pt modelId="{2C143E4B-2D4D-44EC-B771-5205A3C1D384}" type="pres">
      <dgm:prSet presAssocID="{010EA39B-C4FA-4336-B35B-D6399150165F}" presName="sp" presStyleCnt="0"/>
      <dgm:spPr/>
    </dgm:pt>
    <dgm:pt modelId="{A0854C0A-466E-458A-B2F9-A1813DEF1396}" type="pres">
      <dgm:prSet presAssocID="{87786103-D4F9-4883-9ABE-BFC900E49440}" presName="arrowAndChildren" presStyleCnt="0"/>
      <dgm:spPr/>
    </dgm:pt>
    <dgm:pt modelId="{DB96431B-1180-465B-8AE4-60C9EE9A3CD1}" type="pres">
      <dgm:prSet presAssocID="{87786103-D4F9-4883-9ABE-BFC900E49440}" presName="parentTextArrow" presStyleLbl="node1" presStyleIdx="4" presStyleCnt="5"/>
      <dgm:spPr/>
    </dgm:pt>
  </dgm:ptLst>
  <dgm:cxnLst>
    <dgm:cxn modelId="{1A520103-1208-2C43-BA70-7DF292465F4D}" type="presOf" srcId="{D4D89ACB-B755-4B4E-9AD4-698C48B3FAD2}" destId="{A23E8224-209F-4FAF-9A92-4B0252DEFC35}" srcOrd="0" destOrd="0" presId="urn:microsoft.com/office/officeart/2005/8/layout/process4"/>
    <dgm:cxn modelId="{F0CF972E-7D42-40BE-9E79-1F4B9FC67B3E}" srcId="{C99F5FA4-ECDB-48FD-92CE-0C184130B879}" destId="{87786103-D4F9-4883-9ABE-BFC900E49440}" srcOrd="0" destOrd="0" parTransId="{F9B0F78B-4554-4801-A040-9BF29064DD76}" sibTransId="{010EA39B-C4FA-4336-B35B-D6399150165F}"/>
    <dgm:cxn modelId="{16840939-172F-4049-9245-ABFF836C0C60}" srcId="{C99F5FA4-ECDB-48FD-92CE-0C184130B879}" destId="{7F55C5C3-4076-46F6-BBED-4AA8D9A59C15}" srcOrd="2" destOrd="0" parTransId="{75EFFB0F-F981-492B-A045-E3B6D9B34CCE}" sibTransId="{E7D2F756-A2C0-4E78-BA3F-8F98C6E4E4C5}"/>
    <dgm:cxn modelId="{A6150350-D317-4312-81EF-6BEED6DB5AB3}" srcId="{C99F5FA4-ECDB-48FD-92CE-0C184130B879}" destId="{D4D89ACB-B755-4B4E-9AD4-698C48B3FAD2}" srcOrd="1" destOrd="0" parTransId="{7C04AD96-23BA-483B-83B2-1DBC3B4628A5}" sibTransId="{54B4C0A8-678B-4B14-850C-CA1A15AC363F}"/>
    <dgm:cxn modelId="{D9FB5471-B5DE-43FB-8CA2-C43948567F8C}" srcId="{C99F5FA4-ECDB-48FD-92CE-0C184130B879}" destId="{12B0F549-F537-4D30-99F1-13FDE73A716E}" srcOrd="3" destOrd="0" parTransId="{BA2DB263-E1AA-46ED-913D-F328E3E4D9D0}" sibTransId="{C7DF6B48-1E98-45F8-8E56-A623512B8EBA}"/>
    <dgm:cxn modelId="{50A38152-B208-4F9C-B7BA-6DBD914C39EE}" srcId="{C99F5FA4-ECDB-48FD-92CE-0C184130B879}" destId="{7D7311DD-7D05-46D5-B2B8-5A060B1A4B01}" srcOrd="4" destOrd="0" parTransId="{B904C3A1-50CD-4B4F-9981-F044FE0870BB}" sibTransId="{6E82EB45-CC26-4C88-BD7A-2945219856E4}"/>
    <dgm:cxn modelId="{F86DD289-9144-9B4F-93A0-528AE54B367B}" type="presOf" srcId="{7F55C5C3-4076-46F6-BBED-4AA8D9A59C15}" destId="{E637BEB7-DEBB-41A0-805E-224A55F08CE5}" srcOrd="0" destOrd="0" presId="urn:microsoft.com/office/officeart/2005/8/layout/process4"/>
    <dgm:cxn modelId="{A8F895B6-39FD-4E44-88B0-9628EE3B2379}" type="presOf" srcId="{12B0F549-F537-4D30-99F1-13FDE73A716E}" destId="{E8CFD47D-C4CE-4A63-995A-0DEF53293148}" srcOrd="0" destOrd="0" presId="urn:microsoft.com/office/officeart/2005/8/layout/process4"/>
    <dgm:cxn modelId="{98C24BBC-F643-464B-9A6B-22FF315EFB8E}" type="presOf" srcId="{7D7311DD-7D05-46D5-B2B8-5A060B1A4B01}" destId="{9249B065-BBDA-4A23-B8EF-9E6CAC889BD6}" srcOrd="0" destOrd="0" presId="urn:microsoft.com/office/officeart/2005/8/layout/process4"/>
    <dgm:cxn modelId="{00D3ECD9-EB7F-4D4E-A001-F37A18B31240}" type="presOf" srcId="{87786103-D4F9-4883-9ABE-BFC900E49440}" destId="{DB96431B-1180-465B-8AE4-60C9EE9A3CD1}" srcOrd="0" destOrd="0" presId="urn:microsoft.com/office/officeart/2005/8/layout/process4"/>
    <dgm:cxn modelId="{74B00EE7-C07B-2547-9128-044AD25F078E}" type="presOf" srcId="{C99F5FA4-ECDB-48FD-92CE-0C184130B879}" destId="{BF0F3E96-7814-4B50-B658-7A09856C03BE}" srcOrd="0" destOrd="0" presId="urn:microsoft.com/office/officeart/2005/8/layout/process4"/>
    <dgm:cxn modelId="{9A053C63-7165-3D43-84A6-7F7D014F9426}" type="presParOf" srcId="{BF0F3E96-7814-4B50-B658-7A09856C03BE}" destId="{7A35E55E-E21D-4F1B-953A-005D5C9321E7}" srcOrd="0" destOrd="0" presId="urn:microsoft.com/office/officeart/2005/8/layout/process4"/>
    <dgm:cxn modelId="{23FD5B1F-A43D-0842-B43C-B05D1B42D52B}" type="presParOf" srcId="{7A35E55E-E21D-4F1B-953A-005D5C9321E7}" destId="{9249B065-BBDA-4A23-B8EF-9E6CAC889BD6}" srcOrd="0" destOrd="0" presId="urn:microsoft.com/office/officeart/2005/8/layout/process4"/>
    <dgm:cxn modelId="{03D03BDF-5028-F640-8015-5F97AD031296}" type="presParOf" srcId="{BF0F3E96-7814-4B50-B658-7A09856C03BE}" destId="{D903D158-779E-4EF5-9D21-AB8FF90B5B38}" srcOrd="1" destOrd="0" presId="urn:microsoft.com/office/officeart/2005/8/layout/process4"/>
    <dgm:cxn modelId="{122D6002-C728-2D48-A3DA-5515C22F88E5}" type="presParOf" srcId="{BF0F3E96-7814-4B50-B658-7A09856C03BE}" destId="{7FB3EE1D-5402-4483-90DB-F9AADBE9C4B0}" srcOrd="2" destOrd="0" presId="urn:microsoft.com/office/officeart/2005/8/layout/process4"/>
    <dgm:cxn modelId="{F6824D8A-24A7-5549-84CE-858FF0F9B726}" type="presParOf" srcId="{7FB3EE1D-5402-4483-90DB-F9AADBE9C4B0}" destId="{E8CFD47D-C4CE-4A63-995A-0DEF53293148}" srcOrd="0" destOrd="0" presId="urn:microsoft.com/office/officeart/2005/8/layout/process4"/>
    <dgm:cxn modelId="{490C7DF1-CEEA-9C41-BB95-C7A059F66215}" type="presParOf" srcId="{BF0F3E96-7814-4B50-B658-7A09856C03BE}" destId="{D69531F1-1298-45A6-BA07-CC49C4F97875}" srcOrd="3" destOrd="0" presId="urn:microsoft.com/office/officeart/2005/8/layout/process4"/>
    <dgm:cxn modelId="{A9356158-960C-F347-BED3-C0ED7B963BBC}" type="presParOf" srcId="{BF0F3E96-7814-4B50-B658-7A09856C03BE}" destId="{F8664320-C1E1-4322-88CC-04C5411639F1}" srcOrd="4" destOrd="0" presId="urn:microsoft.com/office/officeart/2005/8/layout/process4"/>
    <dgm:cxn modelId="{FD093A3D-4D24-D14A-A6BA-EDF5B14135EB}" type="presParOf" srcId="{F8664320-C1E1-4322-88CC-04C5411639F1}" destId="{E637BEB7-DEBB-41A0-805E-224A55F08CE5}" srcOrd="0" destOrd="0" presId="urn:microsoft.com/office/officeart/2005/8/layout/process4"/>
    <dgm:cxn modelId="{1BC9E97F-1BA0-CA4C-ADD0-2B176E6EBBF7}" type="presParOf" srcId="{BF0F3E96-7814-4B50-B658-7A09856C03BE}" destId="{7E045041-04BA-4CAB-AA7F-70E9C1A8911A}" srcOrd="5" destOrd="0" presId="urn:microsoft.com/office/officeart/2005/8/layout/process4"/>
    <dgm:cxn modelId="{C65C3FC6-8F31-EB44-9E2E-F2C57BFF517F}" type="presParOf" srcId="{BF0F3E96-7814-4B50-B658-7A09856C03BE}" destId="{62512193-2C19-4FBE-AF0D-81AD84F39EE0}" srcOrd="6" destOrd="0" presId="urn:microsoft.com/office/officeart/2005/8/layout/process4"/>
    <dgm:cxn modelId="{3277EFD6-B18A-9A43-BE04-E1A3917E013A}" type="presParOf" srcId="{62512193-2C19-4FBE-AF0D-81AD84F39EE0}" destId="{A23E8224-209F-4FAF-9A92-4B0252DEFC35}" srcOrd="0" destOrd="0" presId="urn:microsoft.com/office/officeart/2005/8/layout/process4"/>
    <dgm:cxn modelId="{D9EDF934-E9F4-1B48-B269-508D889D773C}" type="presParOf" srcId="{BF0F3E96-7814-4B50-B658-7A09856C03BE}" destId="{2C143E4B-2D4D-44EC-B771-5205A3C1D384}" srcOrd="7" destOrd="0" presId="urn:microsoft.com/office/officeart/2005/8/layout/process4"/>
    <dgm:cxn modelId="{D7FD2CA2-D67D-B64F-AC39-35C8897FBA78}" type="presParOf" srcId="{BF0F3E96-7814-4B50-B658-7A09856C03BE}" destId="{A0854C0A-466E-458A-B2F9-A1813DEF1396}" srcOrd="8" destOrd="0" presId="urn:microsoft.com/office/officeart/2005/8/layout/process4"/>
    <dgm:cxn modelId="{3D6D7661-820C-3D4F-86A6-01382AD30A7B}" type="presParOf" srcId="{A0854C0A-466E-458A-B2F9-A1813DEF1396}" destId="{DB96431B-1180-465B-8AE4-60C9EE9A3CD1}" srcOrd="0" destOrd="0" presId="urn:microsoft.com/office/officeart/2005/8/layout/process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9B065-BBDA-4A23-B8EF-9E6CAC889BD6}">
      <dsp:nvSpPr>
        <dsp:cNvPr id="0" name=""/>
        <dsp:cNvSpPr/>
      </dsp:nvSpPr>
      <dsp:spPr>
        <a:xfrm>
          <a:off x="0" y="4544602"/>
          <a:ext cx="3581212" cy="745579"/>
        </a:xfrm>
        <a:prstGeom prst="rec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impact on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quality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and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efficiency of public services.</a:t>
          </a:r>
          <a:endParaRPr lang="nl-BE" sz="1700" kern="1200" dirty="0">
            <a:solidFill>
              <a:schemeClr val="tx1"/>
            </a:solidFill>
          </a:endParaRPr>
        </a:p>
      </dsp:txBody>
      <dsp:txXfrm>
        <a:off x="0" y="4544602"/>
        <a:ext cx="3581212" cy="745579"/>
      </dsp:txXfrm>
    </dsp:sp>
    <dsp:sp modelId="{E8CFD47D-C4CE-4A63-995A-0DEF53293148}">
      <dsp:nvSpPr>
        <dsp:cNvPr id="0" name=""/>
        <dsp:cNvSpPr/>
      </dsp:nvSpPr>
      <dsp:spPr>
        <a:xfrm rot="10800000">
          <a:off x="0" y="3409084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multiple </a:t>
          </a:r>
          <a:r>
            <a:rPr lang="nl-NL" sz="1700" kern="1200" dirty="0" err="1">
              <a:solidFill>
                <a:schemeClr val="tx1"/>
              </a:solidFill>
            </a:rPr>
            <a:t>investments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for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interlinking</a:t>
          </a:r>
          <a:r>
            <a:rPr lang="nl-NL" sz="1700" kern="1200" dirty="0">
              <a:solidFill>
                <a:schemeClr val="tx1"/>
              </a:solidFill>
            </a:rPr>
            <a:t> data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3409084"/>
        <a:ext cx="3581212" cy="745092"/>
      </dsp:txXfrm>
    </dsp:sp>
    <dsp:sp modelId="{E637BEB7-DEBB-41A0-805E-224A55F08CE5}">
      <dsp:nvSpPr>
        <dsp:cNvPr id="0" name=""/>
        <dsp:cNvSpPr/>
      </dsp:nvSpPr>
      <dsp:spPr>
        <a:xfrm rot="10800000">
          <a:off x="0" y="2273566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authoritative sources </a:t>
          </a:r>
          <a:r>
            <a:rPr lang="nl-NL" sz="1700" kern="1200" dirty="0" err="1">
              <a:solidFill>
                <a:schemeClr val="tx1"/>
              </a:solidFill>
            </a:rPr>
            <a:t>exist</a:t>
          </a:r>
          <a:r>
            <a:rPr lang="nl-NL" sz="1700" kern="1200" dirty="0">
              <a:solidFill>
                <a:schemeClr val="tx1"/>
              </a:solidFill>
            </a:rPr>
            <a:t> as independent silo’s 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2273566"/>
        <a:ext cx="3581212" cy="745092"/>
      </dsp:txXfrm>
    </dsp:sp>
    <dsp:sp modelId="{A23E8224-209F-4FAF-9A92-4B0252DEFC35}">
      <dsp:nvSpPr>
        <dsp:cNvPr id="0" name=""/>
        <dsp:cNvSpPr/>
      </dsp:nvSpPr>
      <dsp:spPr>
        <a:xfrm rot="10800000">
          <a:off x="0" y="1138048"/>
          <a:ext cx="3581212" cy="1146701"/>
        </a:xfrm>
        <a:prstGeom prst="upArrowCallout">
          <a:avLst/>
        </a:prstGeom>
        <a:solidFill>
          <a:srgbClr val="FFFFFF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rgbClr val="000000"/>
              </a:solidFill>
              <a:latin typeface="Helvetica"/>
              <a:ea typeface="Helvetica"/>
              <a:cs typeface="Helvetica"/>
            </a:rPr>
            <a:t>information</a:t>
          </a:r>
          <a:r>
            <a:rPr lang="nl-NL" sz="1700" kern="1200" dirty="0">
              <a:solidFill>
                <a:schemeClr val="tx1"/>
              </a:solidFill>
            </a:rPr>
            <a:t> is </a:t>
          </a:r>
          <a:r>
            <a:rPr lang="nl-NL" sz="1700" kern="1200" dirty="0" err="1">
              <a:solidFill>
                <a:schemeClr val="tx1"/>
              </a:solidFill>
            </a:rPr>
            <a:t>structured</a:t>
          </a:r>
          <a:r>
            <a:rPr lang="nl-NL" sz="1700" kern="1200" dirty="0">
              <a:solidFill>
                <a:schemeClr val="tx1"/>
              </a:solidFill>
            </a:rPr>
            <a:t>/</a:t>
          </a:r>
          <a:r>
            <a:rPr lang="nl-NL" sz="1700" kern="1200" dirty="0" err="1">
              <a:solidFill>
                <a:schemeClr val="tx1"/>
              </a:solidFill>
            </a:rPr>
            <a:t>modelled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one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perspective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1138048"/>
        <a:ext cx="3581212" cy="745092"/>
      </dsp:txXfrm>
    </dsp:sp>
    <dsp:sp modelId="{DB96431B-1180-465B-8AE4-60C9EE9A3CD1}">
      <dsp:nvSpPr>
        <dsp:cNvPr id="0" name=""/>
        <dsp:cNvSpPr/>
      </dsp:nvSpPr>
      <dsp:spPr>
        <a:xfrm rot="10800000">
          <a:off x="0" y="2530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applications look at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‘real </a:t>
          </a:r>
          <a:r>
            <a:rPr lang="nl-NL" sz="1700" kern="1200" dirty="0" err="1">
              <a:solidFill>
                <a:schemeClr val="tx1"/>
              </a:solidFill>
            </a:rPr>
            <a:t>world</a:t>
          </a:r>
          <a:r>
            <a:rPr lang="nl-NL" sz="1700" kern="1200" dirty="0">
              <a:solidFill>
                <a:schemeClr val="tx1"/>
              </a:solidFill>
            </a:rPr>
            <a:t>’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different </a:t>
          </a:r>
          <a:r>
            <a:rPr lang="nl-NL" sz="1700" kern="1200" dirty="0" err="1">
              <a:solidFill>
                <a:schemeClr val="tx1"/>
              </a:solidFill>
            </a:rPr>
            <a:t>perspectives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2530"/>
        <a:ext cx="3581212" cy="745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721F-56C6-492C-9D27-7213C90CE6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45696-FB8B-4B09-A4F6-BB54E4AA5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02C0A-ADA1-4A7A-B30B-8168BD3E77CD}" type="datetimeFigureOut">
              <a:rPr lang="nl-BE" smtClean="0"/>
              <a:t>10/09/2019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2EC6A-CDBE-4925-80FF-A6F841025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3A65-F5E1-403B-82C9-B928B3BAA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D370-0B39-47AB-8F4D-F06F2369D0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2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28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305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2815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6775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440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265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9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369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715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024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338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59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7631638" y="6309320"/>
            <a:ext cx="1080362" cy="230832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r>
              <a:rPr lang="nl-BE" b="1" dirty="0"/>
              <a:t>2019-09-13│</a:t>
            </a:r>
            <a:fld id="{B263F6C6-2226-4286-8995-C42CB1E7C29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701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7164288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70B30-4088-4D4C-AD45-038571ACE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706"/>
          <a:stretch/>
        </p:blipFill>
        <p:spPr>
          <a:xfrm>
            <a:off x="4182543" y="293317"/>
            <a:ext cx="4735960" cy="6255735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1" y="5386038"/>
            <a:ext cx="1663503" cy="57610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26CD820-D676-0747-A611-FB845A3C12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408" y="5206562"/>
            <a:ext cx="1535329" cy="872877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7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ondertitel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437976" y="1094607"/>
            <a:ext cx="8706024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1" y="0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038123" y="276068"/>
            <a:ext cx="7112327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dirty="0" err="1"/>
                <a:t>Trefdag</a:t>
              </a:r>
              <a:r>
                <a:rPr lang="nl-BE" sz="2800" dirty="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119418"/>
            <a:ext cx="931204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1528974" y="-27095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3073400" y="2468865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dirty="0"/>
              <a:t>Deze presentatie wordt vanaf 4 december 2018 beschikbaar gesteld</a:t>
            </a:r>
            <a:r>
              <a:rPr lang="nl-BE" sz="2400" u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831" y="-27095"/>
            <a:ext cx="3567926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37" y="5560736"/>
            <a:ext cx="306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4143629" y="5564682"/>
            <a:ext cx="18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info_vlaanderen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4143629" y="6041803"/>
            <a:ext cx="201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InformatieVlaanderen</a:t>
            </a:r>
            <a:endParaRPr lang="nl-BE" dirty="0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3897617" y="6043770"/>
            <a:ext cx="306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6579998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80" y="6603111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60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9" r:id="rId13"/>
    <p:sldLayoutId id="2147483712" r:id="rId14"/>
  </p:sldLayoutIdLst>
  <p:transition spd="med"/>
  <p:hf sldNum="0"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Proces_en_methode_voor_de_erkenning_van_datastandaarden_v1.0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Proces_en_methode_voor_de_erkenning_van_datastandaarden_v1.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" TargetMode="External"/><Relationship Id="rId2" Type="http://schemas.openxmlformats.org/officeDocument/2006/relationships/hyperlink" Target="https://github.com/belgif/review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vlaanderen.be/" TargetMode="External"/><Relationship Id="rId2" Type="http://schemas.openxmlformats.org/officeDocument/2006/relationships/hyperlink" Target="https://github.com/belgif/fedvoc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lgif/thematic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github.com/belgif/review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up.ec.europa.eu/rdf_entity/http_e_f_fdata_ceuropa_ceu_fw21_f73920f8b_b6c65_b4c82_bbe8c_b23a6d2cc4d58/about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hyperlink" Target="https://joinup.ec.europa.eu/solution/dcat-application-profile-data-portals-europ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europa.eu/w21/8d58d3f4-5013-4aa3-8c39-4f0059460da7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hyperlink" Target="http://data.europa.eu/w21/322eb58a-08d9-4721-b179-7b62b097304d" TargetMode="Externa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-36512" y="1"/>
            <a:ext cx="918051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1907704" y="1844824"/>
            <a:ext cx="5472608" cy="2448272"/>
          </a:xfrm>
          <a:prstGeom prst="rect">
            <a:avLst/>
          </a:prstGeom>
          <a:solidFill>
            <a:srgbClr val="3838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/>
            <a:r>
              <a:rPr lang="nl-BE" sz="4800" b="0" dirty="0">
                <a:solidFill>
                  <a:schemeClr val="bg1"/>
                </a:solidFill>
              </a:rPr>
              <a:t>ICEG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Open Standards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September, 13th 2019</a:t>
            </a:r>
            <a:br>
              <a:rPr lang="en-US" sz="2800" b="0" dirty="0">
                <a:solidFill>
                  <a:schemeClr val="bg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296000" y="181623"/>
            <a:ext cx="7416000" cy="1116000"/>
          </a:xfrm>
        </p:spPr>
        <p:txBody>
          <a:bodyPr/>
          <a:lstStyle/>
          <a:p>
            <a:r>
              <a:rPr lang="nl-BE" dirty="0" err="1"/>
              <a:t>Process</a:t>
            </a:r>
            <a:r>
              <a:rPr lang="nl-BE" dirty="0"/>
              <a:t> and </a:t>
            </a:r>
            <a:r>
              <a:rPr lang="nl-BE" dirty="0" err="1"/>
              <a:t>method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DEE2A-D231-48CC-8937-25FA67EEB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0" y="1818443"/>
            <a:ext cx="7775848" cy="3221114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" name="Titel 8">
            <a:extLst>
              <a:ext uri="{FF2B5EF4-FFF2-40B4-BE49-F238E27FC236}">
                <a16:creationId xmlns:a16="http://schemas.microsoft.com/office/drawing/2014/main" id="{6537DB70-C0C6-4C94-B495-EAEF6E50A56B}"/>
              </a:ext>
            </a:extLst>
          </p:cNvPr>
          <p:cNvSpPr txBox="1">
            <a:spLocks/>
          </p:cNvSpPr>
          <p:nvPr/>
        </p:nvSpPr>
        <p:spPr>
          <a:xfrm>
            <a:off x="597634" y="5373216"/>
            <a:ext cx="8114366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W3C, IEEE, IETF, IAB en ISA, Open Stand, OSLO</a:t>
            </a:r>
          </a:p>
        </p:txBody>
      </p:sp>
    </p:spTree>
    <p:extLst>
      <p:ext uri="{BB962C8B-B14F-4D97-AF65-F5344CB8AC3E}">
        <p14:creationId xmlns:p14="http://schemas.microsoft.com/office/powerpoint/2010/main" val="320590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55A00100-D336-4B6E-BEAC-EBBD237E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58" y="1710508"/>
            <a:ext cx="4754156" cy="3569483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6" name="Shape 109">
            <a:extLst>
              <a:ext uri="{FF2B5EF4-FFF2-40B4-BE49-F238E27FC236}">
                <a16:creationId xmlns:a16="http://schemas.microsoft.com/office/drawing/2014/main" id="{82D8B09B-2013-4D23-840D-9BA38DB5AC79}"/>
              </a:ext>
            </a:extLst>
          </p:cNvPr>
          <p:cNvSpPr txBox="1"/>
          <p:nvPr/>
        </p:nvSpPr>
        <p:spPr>
          <a:xfrm>
            <a:off x="1241117" y="684295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Reference case - data.vlaanderen.be</a:t>
            </a:r>
          </a:p>
        </p:txBody>
      </p:sp>
      <p:sp>
        <p:nvSpPr>
          <p:cNvPr id="8" name="Titel 8">
            <a:extLst>
              <a:ext uri="{FF2B5EF4-FFF2-40B4-BE49-F238E27FC236}">
                <a16:creationId xmlns:a16="http://schemas.microsoft.com/office/drawing/2014/main" id="{0EEB9E63-067B-4845-89BA-3D9BD63988BD}"/>
              </a:ext>
            </a:extLst>
          </p:cNvPr>
          <p:cNvSpPr txBox="1">
            <a:spLocks/>
          </p:cNvSpPr>
          <p:nvPr/>
        </p:nvSpPr>
        <p:spPr>
          <a:xfrm>
            <a:off x="1296000" y="181623"/>
            <a:ext cx="7416000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Bold" panose="00000800000000000000" pitchFamily="2" charset="0"/>
                <a:sym typeface="Flanders Art Sans"/>
              </a:rPr>
              <a:t>Process</a:t>
            </a:r>
            <a:r>
              <a:rPr kumimoji="0" lang="nl-BE" sz="4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Bold" panose="00000800000000000000" pitchFamily="2" charset="0"/>
                <a:sym typeface="Flanders Art Sans"/>
              </a:rPr>
              <a:t> and </a:t>
            </a:r>
            <a:r>
              <a:rPr kumimoji="0" lang="nl-BE" sz="4400" b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Bold" panose="00000800000000000000" pitchFamily="2" charset="0"/>
                <a:sym typeface="Flanders Art Sans"/>
              </a:rPr>
              <a:t>method</a:t>
            </a:r>
            <a:endParaRPr kumimoji="0" lang="nl-BE" sz="4400" b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Bold" panose="00000800000000000000" pitchFamily="2" charset="0"/>
              <a:sym typeface="Flanders Art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CDA231-4C72-431A-A9B6-F20493AF4E20}"/>
              </a:ext>
            </a:extLst>
          </p:cNvPr>
          <p:cNvGrpSpPr/>
          <p:nvPr/>
        </p:nvGrpSpPr>
        <p:grpSpPr>
          <a:xfrm>
            <a:off x="1316758" y="4208049"/>
            <a:ext cx="6958262" cy="2468776"/>
            <a:chOff x="942182" y="2276872"/>
            <a:chExt cx="6958262" cy="2468776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008C054-1B1F-4931-9CBE-75FF55266A7D}"/>
                </a:ext>
              </a:extLst>
            </p:cNvPr>
            <p:cNvSpPr txBox="1">
              <a:spLocks/>
            </p:cNvSpPr>
            <p:nvPr/>
          </p:nvSpPr>
          <p:spPr>
            <a:xfrm>
              <a:off x="942182" y="4234306"/>
              <a:ext cx="1782055" cy="504156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accent1"/>
                </a:buClr>
                <a:buSzPct val="100000"/>
                <a:buFont typeface="FlandersArtSans-Regular" panose="00000500000000000000" pitchFamily="2" charset="0"/>
                <a:buNone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83771" marR="0" indent="-326571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00" marR="0" indent="-30480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FlandersArtSans-Regular" panose="00000500000000000000" pitchFamily="2" charset="0"/>
                <a:buChar char="&gt;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37360" marR="0" indent="-36576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§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94560" marR="0" indent="-365760" algn="l" defTabSz="914400" rtl="0" eaLnBrk="1" fontAlgn="auto" latinLnBrk="0" hangingPunct="1">
                <a:lnSpc>
                  <a:spcPct val="100000"/>
                </a:lnSpc>
                <a:spcBef>
                  <a:spcPts val="700"/>
                </a:spcBef>
                <a:spcAft>
                  <a:spcPts val="0"/>
                </a:spcAft>
                <a:buClrTx/>
                <a:buSzPct val="100000"/>
                <a:buFont typeface="FlandersArtSans-Regular" panose="00000500000000000000" pitchFamily="2" charset="0"/>
                <a:buChar char="&gt;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FFEB00"/>
                </a:buClr>
              </a:pPr>
              <a:r>
                <a:rPr lang="en-US" sz="2000" dirty="0">
                  <a:solidFill>
                    <a:srgbClr val="373636"/>
                  </a:solidFill>
                  <a:latin typeface="FlandersArtSans"/>
                </a:rPr>
                <a:t>Governance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939174-7556-40BE-876D-02D0A16B98B1}"/>
                </a:ext>
              </a:extLst>
            </p:cNvPr>
            <p:cNvGrpSpPr/>
            <p:nvPr/>
          </p:nvGrpSpPr>
          <p:grpSpPr>
            <a:xfrm>
              <a:off x="1043608" y="2302650"/>
              <a:ext cx="1465263" cy="1871024"/>
              <a:chOff x="5706740" y="2989727"/>
              <a:chExt cx="1465263" cy="187102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44F55F1-A732-46E4-8FC7-3CDC4A56088F}"/>
                  </a:ext>
                </a:extLst>
              </p:cNvPr>
              <p:cNvGrpSpPr/>
              <p:nvPr/>
            </p:nvGrpSpPr>
            <p:grpSpPr>
              <a:xfrm>
                <a:off x="5706740" y="2989727"/>
                <a:ext cx="1465263" cy="1463676"/>
                <a:chOff x="5706740" y="3005138"/>
                <a:chExt cx="1465263" cy="146367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B125EF9-6AD4-4F9D-9532-5E8942389A3D}"/>
                    </a:ext>
                  </a:extLst>
                </p:cNvPr>
                <p:cNvGrpSpPr/>
                <p:nvPr/>
              </p:nvGrpSpPr>
              <p:grpSpPr>
                <a:xfrm>
                  <a:off x="5706740" y="3005138"/>
                  <a:ext cx="1465263" cy="1463676"/>
                  <a:chOff x="5609629" y="3005138"/>
                  <a:chExt cx="1465263" cy="1463676"/>
                </a:xfrm>
              </p:grpSpPr>
              <p:sp>
                <p:nvSpPr>
                  <p:cNvPr id="61" name="Freeform 259">
                    <a:extLst>
                      <a:ext uri="{FF2B5EF4-FFF2-40B4-BE49-F238E27FC236}">
                        <a16:creationId xmlns:a16="http://schemas.microsoft.com/office/drawing/2014/main" id="{5182F13E-A662-4B7C-B603-B2FFDD7602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005138"/>
                    <a:ext cx="519113" cy="731838"/>
                  </a:xfrm>
                  <a:custGeom>
                    <a:avLst/>
                    <a:gdLst>
                      <a:gd name="T0" fmla="*/ 0 w 5437"/>
                      <a:gd name="T1" fmla="*/ 7688 h 7688"/>
                      <a:gd name="T2" fmla="*/ 5437 w 5437"/>
                      <a:gd name="T3" fmla="*/ 2252 h 7688"/>
                      <a:gd name="T4" fmla="*/ 0 w 5437"/>
                      <a:gd name="T5" fmla="*/ 0 h 7688"/>
                      <a:gd name="T6" fmla="*/ 0 w 5437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7" h="7688">
                        <a:moveTo>
                          <a:pt x="0" y="7688"/>
                        </a:moveTo>
                        <a:lnTo>
                          <a:pt x="5437" y="2252"/>
                        </a:lnTo>
                        <a:cubicBezTo>
                          <a:pt x="3995" y="810"/>
                          <a:pt x="2039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Freeform 261">
                    <a:extLst>
                      <a:ext uri="{FF2B5EF4-FFF2-40B4-BE49-F238E27FC236}">
                        <a16:creationId xmlns:a16="http://schemas.microsoft.com/office/drawing/2014/main" id="{B081B34D-74FD-46B3-A989-E78BB6F5E8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219451"/>
                    <a:ext cx="733425" cy="517525"/>
                  </a:xfrm>
                  <a:custGeom>
                    <a:avLst/>
                    <a:gdLst>
                      <a:gd name="T0" fmla="*/ 0 w 7689"/>
                      <a:gd name="T1" fmla="*/ 5436 h 5436"/>
                      <a:gd name="T2" fmla="*/ 7689 w 7689"/>
                      <a:gd name="T3" fmla="*/ 5436 h 5436"/>
                      <a:gd name="T4" fmla="*/ 5437 w 7689"/>
                      <a:gd name="T5" fmla="*/ 0 h 5436"/>
                      <a:gd name="T6" fmla="*/ 0 w 7689"/>
                      <a:gd name="T7" fmla="*/ 5436 h 5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9" h="5436">
                        <a:moveTo>
                          <a:pt x="0" y="5436"/>
                        </a:moveTo>
                        <a:lnTo>
                          <a:pt x="7689" y="5436"/>
                        </a:lnTo>
                        <a:cubicBezTo>
                          <a:pt x="7689" y="3397"/>
                          <a:pt x="6879" y="1442"/>
                          <a:pt x="5437" y="0"/>
                        </a:cubicBezTo>
                        <a:lnTo>
                          <a:pt x="0" y="543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Freeform 263">
                    <a:extLst>
                      <a:ext uri="{FF2B5EF4-FFF2-40B4-BE49-F238E27FC236}">
                        <a16:creationId xmlns:a16="http://schemas.microsoft.com/office/drawing/2014/main" id="{1B7CFE66-100A-40CF-8920-5F134BE472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736976"/>
                    <a:ext cx="733425" cy="517525"/>
                  </a:xfrm>
                  <a:custGeom>
                    <a:avLst/>
                    <a:gdLst>
                      <a:gd name="T0" fmla="*/ 0 w 7689"/>
                      <a:gd name="T1" fmla="*/ 0 h 5437"/>
                      <a:gd name="T2" fmla="*/ 5437 w 7689"/>
                      <a:gd name="T3" fmla="*/ 5437 h 5437"/>
                      <a:gd name="T4" fmla="*/ 7689 w 7689"/>
                      <a:gd name="T5" fmla="*/ 0 h 5437"/>
                      <a:gd name="T6" fmla="*/ 0 w 7689"/>
                      <a:gd name="T7" fmla="*/ 0 h 54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9" h="5437">
                        <a:moveTo>
                          <a:pt x="0" y="0"/>
                        </a:moveTo>
                        <a:lnTo>
                          <a:pt x="5437" y="5437"/>
                        </a:lnTo>
                        <a:cubicBezTo>
                          <a:pt x="6879" y="3995"/>
                          <a:pt x="7689" y="2039"/>
                          <a:pt x="7689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Freeform 265">
                    <a:extLst>
                      <a:ext uri="{FF2B5EF4-FFF2-40B4-BE49-F238E27FC236}">
                        <a16:creationId xmlns:a16="http://schemas.microsoft.com/office/drawing/2014/main" id="{04912BB4-8D26-45B1-9141-392AFF5632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41467" y="3736976"/>
                    <a:ext cx="519113" cy="731838"/>
                  </a:xfrm>
                  <a:custGeom>
                    <a:avLst/>
                    <a:gdLst>
                      <a:gd name="T0" fmla="*/ 0 w 5437"/>
                      <a:gd name="T1" fmla="*/ 0 h 7689"/>
                      <a:gd name="T2" fmla="*/ 0 w 5437"/>
                      <a:gd name="T3" fmla="*/ 7689 h 7689"/>
                      <a:gd name="T4" fmla="*/ 5437 w 5437"/>
                      <a:gd name="T5" fmla="*/ 5437 h 7689"/>
                      <a:gd name="T6" fmla="*/ 0 w 5437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7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039" y="7689"/>
                          <a:pt x="3995" y="6879"/>
                          <a:pt x="5437" y="543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Freeform 267">
                    <a:extLst>
                      <a:ext uri="{FF2B5EF4-FFF2-40B4-BE49-F238E27FC236}">
                        <a16:creationId xmlns:a16="http://schemas.microsoft.com/office/drawing/2014/main" id="{792869BF-FDE1-45BD-A7E5-06B1873C0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3942" y="3736976"/>
                    <a:ext cx="517525" cy="731838"/>
                  </a:xfrm>
                  <a:custGeom>
                    <a:avLst/>
                    <a:gdLst>
                      <a:gd name="T0" fmla="*/ 5436 w 5436"/>
                      <a:gd name="T1" fmla="*/ 0 h 7689"/>
                      <a:gd name="T2" fmla="*/ 0 w 5436"/>
                      <a:gd name="T3" fmla="*/ 5437 h 7689"/>
                      <a:gd name="T4" fmla="*/ 5436 w 5436"/>
                      <a:gd name="T5" fmla="*/ 7689 h 7689"/>
                      <a:gd name="T6" fmla="*/ 5436 w 5436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6" h="7689">
                        <a:moveTo>
                          <a:pt x="5436" y="0"/>
                        </a:moveTo>
                        <a:lnTo>
                          <a:pt x="0" y="5437"/>
                        </a:lnTo>
                        <a:cubicBezTo>
                          <a:pt x="1442" y="6879"/>
                          <a:pt x="3397" y="7689"/>
                          <a:pt x="5436" y="7689"/>
                        </a:cubicBezTo>
                        <a:lnTo>
                          <a:pt x="543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Freeform 269">
                    <a:extLst>
                      <a:ext uri="{FF2B5EF4-FFF2-40B4-BE49-F238E27FC236}">
                        <a16:creationId xmlns:a16="http://schemas.microsoft.com/office/drawing/2014/main" id="{DD537153-9DF4-46AF-8A62-5DDFEC1CB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09629" y="3736976"/>
                    <a:ext cx="731838" cy="517525"/>
                  </a:xfrm>
                  <a:custGeom>
                    <a:avLst/>
                    <a:gdLst>
                      <a:gd name="T0" fmla="*/ 7688 w 7688"/>
                      <a:gd name="T1" fmla="*/ 0 h 5437"/>
                      <a:gd name="T2" fmla="*/ 0 w 7688"/>
                      <a:gd name="T3" fmla="*/ 0 h 5437"/>
                      <a:gd name="T4" fmla="*/ 2252 w 7688"/>
                      <a:gd name="T5" fmla="*/ 5437 h 5437"/>
                      <a:gd name="T6" fmla="*/ 7688 w 7688"/>
                      <a:gd name="T7" fmla="*/ 0 h 54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8" h="5437">
                        <a:moveTo>
                          <a:pt x="7688" y="0"/>
                        </a:moveTo>
                        <a:lnTo>
                          <a:pt x="0" y="0"/>
                        </a:lnTo>
                        <a:cubicBezTo>
                          <a:pt x="0" y="2039"/>
                          <a:pt x="810" y="3995"/>
                          <a:pt x="2252" y="5437"/>
                        </a:cubicBezTo>
                        <a:lnTo>
                          <a:pt x="768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271">
                    <a:extLst>
                      <a:ext uri="{FF2B5EF4-FFF2-40B4-BE49-F238E27FC236}">
                        <a16:creationId xmlns:a16="http://schemas.microsoft.com/office/drawing/2014/main" id="{EE2805DC-4F35-498B-A7FE-5ED94D0BED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609629" y="3219451"/>
                    <a:ext cx="731838" cy="517525"/>
                  </a:xfrm>
                  <a:custGeom>
                    <a:avLst/>
                    <a:gdLst>
                      <a:gd name="T0" fmla="*/ 7688 w 7688"/>
                      <a:gd name="T1" fmla="*/ 5436 h 5436"/>
                      <a:gd name="T2" fmla="*/ 2252 w 7688"/>
                      <a:gd name="T3" fmla="*/ 0 h 5436"/>
                      <a:gd name="T4" fmla="*/ 0 w 7688"/>
                      <a:gd name="T5" fmla="*/ 5436 h 5436"/>
                      <a:gd name="T6" fmla="*/ 7688 w 7688"/>
                      <a:gd name="T7" fmla="*/ 5436 h 5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7688" h="5436">
                        <a:moveTo>
                          <a:pt x="7688" y="5436"/>
                        </a:moveTo>
                        <a:lnTo>
                          <a:pt x="2252" y="0"/>
                        </a:lnTo>
                        <a:cubicBezTo>
                          <a:pt x="810" y="1442"/>
                          <a:pt x="0" y="3397"/>
                          <a:pt x="0" y="5436"/>
                        </a:cubicBezTo>
                        <a:lnTo>
                          <a:pt x="7688" y="543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Freeform 273">
                    <a:extLst>
                      <a:ext uri="{FF2B5EF4-FFF2-40B4-BE49-F238E27FC236}">
                        <a16:creationId xmlns:a16="http://schemas.microsoft.com/office/drawing/2014/main" id="{BD29A4FD-D5C0-4B3E-891B-CA0B97E6EA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3942" y="3005138"/>
                    <a:ext cx="517525" cy="731838"/>
                  </a:xfrm>
                  <a:custGeom>
                    <a:avLst/>
                    <a:gdLst>
                      <a:gd name="T0" fmla="*/ 5436 w 5436"/>
                      <a:gd name="T1" fmla="*/ 7688 h 7688"/>
                      <a:gd name="T2" fmla="*/ 5436 w 5436"/>
                      <a:gd name="T3" fmla="*/ 0 h 7688"/>
                      <a:gd name="T4" fmla="*/ 0 w 5436"/>
                      <a:gd name="T5" fmla="*/ 2252 h 7688"/>
                      <a:gd name="T6" fmla="*/ 5436 w 5436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436" h="7688">
                        <a:moveTo>
                          <a:pt x="5436" y="7688"/>
                        </a:moveTo>
                        <a:lnTo>
                          <a:pt x="5436" y="0"/>
                        </a:lnTo>
                        <a:cubicBezTo>
                          <a:pt x="3397" y="0"/>
                          <a:pt x="1442" y="810"/>
                          <a:pt x="0" y="2252"/>
                        </a:cubicBezTo>
                        <a:lnTo>
                          <a:pt x="5436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3D4B113-4329-49E5-B5C3-C499838D0F1C}"/>
                    </a:ext>
                  </a:extLst>
                </p:cNvPr>
                <p:cNvSpPr/>
                <p:nvPr/>
              </p:nvSpPr>
              <p:spPr bwMode="ltGray">
                <a:xfrm>
                  <a:off x="5899371" y="3196976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18824" rtl="0">
                    <a:defRPr/>
                  </a:pPr>
                  <a:endParaRPr lang="en-GB" sz="2000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 10">
                  <a:extLst>
                    <a:ext uri="{FF2B5EF4-FFF2-40B4-BE49-F238E27FC236}">
                      <a16:creationId xmlns:a16="http://schemas.microsoft.com/office/drawing/2014/main" id="{23AB538F-9578-4DA2-8E15-3203C06E1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5217" y="3352622"/>
                  <a:ext cx="312586" cy="7386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l" rtl="0">
                    <a:defRPr/>
                  </a:pPr>
                  <a:r>
                    <a:rPr lang="en-GB" sz="4800" i="1" dirty="0">
                      <a:solidFill>
                        <a:srgbClr val="373636"/>
                      </a:solidFill>
                      <a:latin typeface="FlandersArtSans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B2F81FF-AB1E-41D5-9ABE-871B8466E0BB}"/>
                  </a:ext>
                </a:extLst>
              </p:cNvPr>
              <p:cNvSpPr/>
              <p:nvPr/>
            </p:nvSpPr>
            <p:spPr bwMode="ltGray">
              <a:xfrm>
                <a:off x="6394393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8824" rtl="0">
                  <a:defRPr/>
                </a:pPr>
                <a:endParaRPr lang="en-GB" sz="2000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1D5A526-CDC3-468B-B3E5-31A21FE6006A}"/>
                  </a:ext>
                </a:extLst>
              </p:cNvPr>
              <p:cNvCxnSpPr/>
              <p:nvPr/>
            </p:nvCxnSpPr>
            <p:spPr>
              <a:xfrm>
                <a:off x="6439393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DD1BBC-A442-434B-AB71-D4C8A546C1FC}"/>
                </a:ext>
              </a:extLst>
            </p:cNvPr>
            <p:cNvGrpSpPr/>
            <p:nvPr/>
          </p:nvGrpSpPr>
          <p:grpSpPr>
            <a:xfrm>
              <a:off x="2724237" y="2302650"/>
              <a:ext cx="1528763" cy="1871024"/>
              <a:chOff x="8714481" y="2989727"/>
              <a:chExt cx="1528763" cy="187102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67721E1-F94E-4850-BDA8-52960796AFEF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499CA76-A9A8-4DB2-BA4F-5F634EF9CE0F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49" name="Freeform 244">
                    <a:extLst>
                      <a:ext uri="{FF2B5EF4-FFF2-40B4-BE49-F238E27FC236}">
                        <a16:creationId xmlns:a16="http://schemas.microsoft.com/office/drawing/2014/main" id="{E2BE016F-414C-4941-B4A7-376035D7B9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Freeform 246">
                    <a:extLst>
                      <a:ext uri="{FF2B5EF4-FFF2-40B4-BE49-F238E27FC236}">
                        <a16:creationId xmlns:a16="http://schemas.microsoft.com/office/drawing/2014/main" id="{E6ABD176-714E-4CF7-AE87-4C795E33E9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Freeform 248">
                    <a:extLst>
                      <a:ext uri="{FF2B5EF4-FFF2-40B4-BE49-F238E27FC236}">
                        <a16:creationId xmlns:a16="http://schemas.microsoft.com/office/drawing/2014/main" id="{9055F577-37F4-40A2-82BE-4F96502052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Freeform 250">
                    <a:extLst>
                      <a:ext uri="{FF2B5EF4-FFF2-40B4-BE49-F238E27FC236}">
                        <a16:creationId xmlns:a16="http://schemas.microsoft.com/office/drawing/2014/main" id="{81A1840E-C69D-4D53-AEB0-B782E7AFD2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" name="Freeform 252">
                    <a:extLst>
                      <a:ext uri="{FF2B5EF4-FFF2-40B4-BE49-F238E27FC236}">
                        <a16:creationId xmlns:a16="http://schemas.microsoft.com/office/drawing/2014/main" id="{DB091679-950D-46CD-844F-64DD6FDFF9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Freeform 254">
                    <a:extLst>
                      <a:ext uri="{FF2B5EF4-FFF2-40B4-BE49-F238E27FC236}">
                        <a16:creationId xmlns:a16="http://schemas.microsoft.com/office/drawing/2014/main" id="{7F0F8383-CABB-4AD5-96DE-0F73B9F34E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F40A920-FADA-4657-A3FA-13196F897972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18824" rtl="0">
                    <a:defRPr/>
                  </a:pPr>
                  <a:endParaRPr lang="en-GB" sz="2000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D3ABB07-63DD-486B-978E-B91D6DD30D57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8824" rtl="0">
                  <a:defRPr/>
                </a:pPr>
                <a:endParaRPr lang="en-GB" sz="2000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5D0F347-AEE5-4296-BA22-C4A3B3AA3F97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514105-03E0-4ADC-8298-3FF57CC88086}"/>
                </a:ext>
              </a:extLst>
            </p:cNvPr>
            <p:cNvGrpSpPr/>
            <p:nvPr/>
          </p:nvGrpSpPr>
          <p:grpSpPr>
            <a:xfrm>
              <a:off x="4504316" y="2302650"/>
              <a:ext cx="1528763" cy="1871024"/>
              <a:chOff x="8714481" y="2989727"/>
              <a:chExt cx="1528763" cy="1871024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159C586-39E6-40EB-9336-5F80B48EEC30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AC66E54E-A317-4812-A99D-043FAD99640A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38" name="Freeform 244">
                    <a:extLst>
                      <a:ext uri="{FF2B5EF4-FFF2-40B4-BE49-F238E27FC236}">
                        <a16:creationId xmlns:a16="http://schemas.microsoft.com/office/drawing/2014/main" id="{A8D229DF-D349-4013-948B-BC75F88CF9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reeform 246">
                    <a:extLst>
                      <a:ext uri="{FF2B5EF4-FFF2-40B4-BE49-F238E27FC236}">
                        <a16:creationId xmlns:a16="http://schemas.microsoft.com/office/drawing/2014/main" id="{4B40991B-023A-45B7-8BBC-4933EBCCA1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Freeform 248">
                    <a:extLst>
                      <a:ext uri="{FF2B5EF4-FFF2-40B4-BE49-F238E27FC236}">
                        <a16:creationId xmlns:a16="http://schemas.microsoft.com/office/drawing/2014/main" id="{B2DFA085-AB48-4834-B526-F30F108E41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1" name="Freeform 250">
                    <a:extLst>
                      <a:ext uri="{FF2B5EF4-FFF2-40B4-BE49-F238E27FC236}">
                        <a16:creationId xmlns:a16="http://schemas.microsoft.com/office/drawing/2014/main" id="{8532CC96-D295-46CA-BE70-448AECD513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" name="Freeform 252">
                    <a:extLst>
                      <a:ext uri="{FF2B5EF4-FFF2-40B4-BE49-F238E27FC236}">
                        <a16:creationId xmlns:a16="http://schemas.microsoft.com/office/drawing/2014/main" id="{D8A717B5-AB4E-4C5F-B118-495C352914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Freeform 254">
                    <a:extLst>
                      <a:ext uri="{FF2B5EF4-FFF2-40B4-BE49-F238E27FC236}">
                        <a16:creationId xmlns:a16="http://schemas.microsoft.com/office/drawing/2014/main" id="{94B84E0D-189C-479E-A127-F3C8080F47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DA68184-62E7-40DF-9D97-255997BBCC0D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18824" rtl="0">
                    <a:defRPr/>
                  </a:pPr>
                  <a:endParaRPr lang="en-GB" sz="2000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0A790DA-68C7-4505-89FE-0CFCF06BCEE2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8824" rtl="0">
                  <a:defRPr/>
                </a:pPr>
                <a:endParaRPr lang="en-GB" sz="2000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98E7B83-052E-498C-A827-FEF6A427528F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F24B51-2580-4A6C-98A4-1DE7F9DD7385}"/>
                </a:ext>
              </a:extLst>
            </p:cNvPr>
            <p:cNvGrpSpPr/>
            <p:nvPr/>
          </p:nvGrpSpPr>
          <p:grpSpPr>
            <a:xfrm>
              <a:off x="6193601" y="2276872"/>
              <a:ext cx="1528763" cy="1871024"/>
              <a:chOff x="8714481" y="2989727"/>
              <a:chExt cx="1528763" cy="187102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DC3BF2-F772-4C97-902C-CD4F325E4411}"/>
                  </a:ext>
                </a:extLst>
              </p:cNvPr>
              <p:cNvGrpSpPr/>
              <p:nvPr/>
            </p:nvGrpSpPr>
            <p:grpSpPr>
              <a:xfrm>
                <a:off x="8714481" y="2989727"/>
                <a:ext cx="1528763" cy="1463676"/>
                <a:chOff x="8714481" y="2959100"/>
                <a:chExt cx="1528763" cy="14636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E74D530-85A8-4D56-A918-92827B5AAB40}"/>
                    </a:ext>
                  </a:extLst>
                </p:cNvPr>
                <p:cNvGrpSpPr/>
                <p:nvPr/>
              </p:nvGrpSpPr>
              <p:grpSpPr>
                <a:xfrm>
                  <a:off x="8714481" y="2959100"/>
                  <a:ext cx="1528763" cy="1463676"/>
                  <a:chOff x="8886825" y="2959100"/>
                  <a:chExt cx="1528763" cy="1463676"/>
                </a:xfrm>
              </p:grpSpPr>
              <p:sp>
                <p:nvSpPr>
                  <p:cNvPr id="27" name="Freeform 244">
                    <a:extLst>
                      <a:ext uri="{FF2B5EF4-FFF2-40B4-BE49-F238E27FC236}">
                        <a16:creationId xmlns:a16="http://schemas.microsoft.com/office/drawing/2014/main" id="{7320A49B-76EA-475B-BDF3-18847F8C45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2959100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7688 h 7688"/>
                      <a:gd name="T2" fmla="*/ 6659 w 6659"/>
                      <a:gd name="T3" fmla="*/ 3844 h 7688"/>
                      <a:gd name="T4" fmla="*/ 0 w 6659"/>
                      <a:gd name="T5" fmla="*/ 0 h 7688"/>
                      <a:gd name="T6" fmla="*/ 0 w 6659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8">
                        <a:moveTo>
                          <a:pt x="0" y="7688"/>
                        </a:moveTo>
                        <a:lnTo>
                          <a:pt x="6659" y="3844"/>
                        </a:lnTo>
                        <a:cubicBezTo>
                          <a:pt x="5285" y="1465"/>
                          <a:pt x="2747" y="0"/>
                          <a:pt x="0" y="0"/>
                        </a:cubicBezTo>
                        <a:lnTo>
                          <a:pt x="0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246">
                    <a:extLst>
                      <a:ext uri="{FF2B5EF4-FFF2-40B4-BE49-F238E27FC236}">
                        <a16:creationId xmlns:a16="http://schemas.microsoft.com/office/drawing/2014/main" id="{4036BDD0-1571-4327-A657-9EF0E7E8A3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324225"/>
                    <a:ext cx="765175" cy="733425"/>
                  </a:xfrm>
                  <a:custGeom>
                    <a:avLst/>
                    <a:gdLst>
                      <a:gd name="T0" fmla="*/ 0 w 8032"/>
                      <a:gd name="T1" fmla="*/ 3844 h 7689"/>
                      <a:gd name="T2" fmla="*/ 6659 w 8032"/>
                      <a:gd name="T3" fmla="*/ 7689 h 7689"/>
                      <a:gd name="T4" fmla="*/ 6659 w 8032"/>
                      <a:gd name="T5" fmla="*/ 0 h 7689"/>
                      <a:gd name="T6" fmla="*/ 0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0" y="3844"/>
                        </a:moveTo>
                        <a:lnTo>
                          <a:pt x="6659" y="7689"/>
                        </a:lnTo>
                        <a:cubicBezTo>
                          <a:pt x="8032" y="5310"/>
                          <a:pt x="8032" y="2379"/>
                          <a:pt x="6659" y="0"/>
                        </a:cubicBezTo>
                        <a:lnTo>
                          <a:pt x="0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248">
                    <a:extLst>
                      <a:ext uri="{FF2B5EF4-FFF2-40B4-BE49-F238E27FC236}">
                        <a16:creationId xmlns:a16="http://schemas.microsoft.com/office/drawing/2014/main" id="{C47C10F1-FFC3-4630-AEC5-0CF9F0CF51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0413" y="3690938"/>
                    <a:ext cx="635000" cy="731838"/>
                  </a:xfrm>
                  <a:custGeom>
                    <a:avLst/>
                    <a:gdLst>
                      <a:gd name="T0" fmla="*/ 0 w 6659"/>
                      <a:gd name="T1" fmla="*/ 0 h 7689"/>
                      <a:gd name="T2" fmla="*/ 0 w 6659"/>
                      <a:gd name="T3" fmla="*/ 7689 h 7689"/>
                      <a:gd name="T4" fmla="*/ 6659 w 6659"/>
                      <a:gd name="T5" fmla="*/ 3845 h 7689"/>
                      <a:gd name="T6" fmla="*/ 0 w 6659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9" h="7689">
                        <a:moveTo>
                          <a:pt x="0" y="0"/>
                        </a:moveTo>
                        <a:lnTo>
                          <a:pt x="0" y="7689"/>
                        </a:lnTo>
                        <a:cubicBezTo>
                          <a:pt x="2747" y="7689"/>
                          <a:pt x="5285" y="6223"/>
                          <a:pt x="6659" y="3845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250">
                    <a:extLst>
                      <a:ext uri="{FF2B5EF4-FFF2-40B4-BE49-F238E27FC236}">
                        <a16:creationId xmlns:a16="http://schemas.microsoft.com/office/drawing/2014/main" id="{9334B3FD-0672-4588-B69D-16AE440611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3690938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0 h 7689"/>
                      <a:gd name="T2" fmla="*/ 0 w 6658"/>
                      <a:gd name="T3" fmla="*/ 3845 h 7689"/>
                      <a:gd name="T4" fmla="*/ 6658 w 6658"/>
                      <a:gd name="T5" fmla="*/ 7689 h 7689"/>
                      <a:gd name="T6" fmla="*/ 6658 w 6658"/>
                      <a:gd name="T7" fmla="*/ 0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9">
                        <a:moveTo>
                          <a:pt x="6658" y="0"/>
                        </a:moveTo>
                        <a:lnTo>
                          <a:pt x="0" y="3845"/>
                        </a:lnTo>
                        <a:cubicBezTo>
                          <a:pt x="1373" y="6223"/>
                          <a:pt x="3911" y="7689"/>
                          <a:pt x="6658" y="7689"/>
                        </a:cubicBezTo>
                        <a:lnTo>
                          <a:pt x="6658" y="0"/>
                        </a:lnTo>
                        <a:close/>
                      </a:path>
                    </a:pathLst>
                  </a:custGeom>
                  <a:solidFill>
                    <a:srgbClr val="FFEB00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Freeform 252">
                    <a:extLst>
                      <a:ext uri="{FF2B5EF4-FFF2-40B4-BE49-F238E27FC236}">
                        <a16:creationId xmlns:a16="http://schemas.microsoft.com/office/drawing/2014/main" id="{C1A521BC-C760-4E86-A4B1-9DEB97AE75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86825" y="3324225"/>
                    <a:ext cx="763588" cy="733425"/>
                  </a:xfrm>
                  <a:custGeom>
                    <a:avLst/>
                    <a:gdLst>
                      <a:gd name="T0" fmla="*/ 8032 w 8032"/>
                      <a:gd name="T1" fmla="*/ 3844 h 7689"/>
                      <a:gd name="T2" fmla="*/ 1374 w 8032"/>
                      <a:gd name="T3" fmla="*/ 0 h 7689"/>
                      <a:gd name="T4" fmla="*/ 1374 w 8032"/>
                      <a:gd name="T5" fmla="*/ 7689 h 7689"/>
                      <a:gd name="T6" fmla="*/ 8032 w 8032"/>
                      <a:gd name="T7" fmla="*/ 3844 h 76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8032" h="7689">
                        <a:moveTo>
                          <a:pt x="8032" y="3844"/>
                        </a:moveTo>
                        <a:lnTo>
                          <a:pt x="1374" y="0"/>
                        </a:lnTo>
                        <a:cubicBezTo>
                          <a:pt x="0" y="2379"/>
                          <a:pt x="0" y="5310"/>
                          <a:pt x="1374" y="7689"/>
                        </a:cubicBezTo>
                        <a:lnTo>
                          <a:pt x="8032" y="38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reeform 254">
                    <a:extLst>
                      <a:ext uri="{FF2B5EF4-FFF2-40B4-BE49-F238E27FC236}">
                        <a16:creationId xmlns:a16="http://schemas.microsoft.com/office/drawing/2014/main" id="{2E36DA1B-09BE-48AF-86AA-10092EEA8F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017000" y="2959100"/>
                    <a:ext cx="633413" cy="731838"/>
                  </a:xfrm>
                  <a:custGeom>
                    <a:avLst/>
                    <a:gdLst>
                      <a:gd name="T0" fmla="*/ 6658 w 6658"/>
                      <a:gd name="T1" fmla="*/ 7688 h 7688"/>
                      <a:gd name="T2" fmla="*/ 6658 w 6658"/>
                      <a:gd name="T3" fmla="*/ 0 h 7688"/>
                      <a:gd name="T4" fmla="*/ 0 w 6658"/>
                      <a:gd name="T5" fmla="*/ 3844 h 7688"/>
                      <a:gd name="T6" fmla="*/ 6658 w 6658"/>
                      <a:gd name="T7" fmla="*/ 7688 h 76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58" h="7688">
                        <a:moveTo>
                          <a:pt x="6658" y="7688"/>
                        </a:moveTo>
                        <a:lnTo>
                          <a:pt x="6658" y="0"/>
                        </a:lnTo>
                        <a:cubicBezTo>
                          <a:pt x="3911" y="0"/>
                          <a:pt x="1373" y="1465"/>
                          <a:pt x="0" y="3844"/>
                        </a:cubicBezTo>
                        <a:lnTo>
                          <a:pt x="6658" y="76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0">
                    <a:solidFill>
                      <a:srgbClr val="FFFFFF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l" defTabSz="1018824" rtl="0">
                      <a:defRPr/>
                    </a:pPr>
                    <a:endParaRPr lang="en-GB" sz="2000">
                      <a:solidFill>
                        <a:srgbClr val="000000"/>
                      </a:solidFill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48EEF7B-CAFB-4D0A-B3D0-3FBC6BCFCA19}"/>
                    </a:ext>
                  </a:extLst>
                </p:cNvPr>
                <p:cNvSpPr/>
                <p:nvPr/>
              </p:nvSpPr>
              <p:spPr bwMode="ltGray">
                <a:xfrm>
                  <a:off x="8938862" y="3150938"/>
                  <a:ext cx="1080000" cy="1080000"/>
                </a:xfrm>
                <a:prstGeom prst="ellipse">
                  <a:avLst/>
                </a:prstGeom>
                <a:solidFill>
                  <a:schemeClr val="bg1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18824" rtl="0">
                    <a:defRPr/>
                  </a:pPr>
                  <a:endParaRPr lang="en-GB" sz="2000" dirty="0" err="1">
                    <a:solidFill>
                      <a:srgbClr val="FFFFFF"/>
                    </a:solidFill>
                    <a:latin typeface="Georgia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F7B6855-8459-4EA3-BE88-DC9F0A4503FF}"/>
                  </a:ext>
                </a:extLst>
              </p:cNvPr>
              <p:cNvSpPr/>
              <p:nvPr/>
            </p:nvSpPr>
            <p:spPr bwMode="ltGray">
              <a:xfrm>
                <a:off x="9433042" y="4242905"/>
                <a:ext cx="90000" cy="252000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18824" rtl="0">
                  <a:defRPr/>
                </a:pPr>
                <a:endParaRPr lang="en-GB" sz="2000" dirty="0" err="1">
                  <a:solidFill>
                    <a:srgbClr val="FFFFFF"/>
                  </a:solidFill>
                  <a:latin typeface="Georgia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DDEBC10-B6E5-491F-BC5C-2282EF94D30C}"/>
                  </a:ext>
                </a:extLst>
              </p:cNvPr>
              <p:cNvCxnSpPr/>
              <p:nvPr/>
            </p:nvCxnSpPr>
            <p:spPr>
              <a:xfrm>
                <a:off x="9478042" y="4212679"/>
                <a:ext cx="0" cy="648072"/>
              </a:xfrm>
              <a:prstGeom prst="straightConnector1">
                <a:avLst/>
              </a:prstGeom>
              <a:noFill/>
              <a:ln w="53975" cap="rnd" cmpd="sng" algn="ctr">
                <a:solidFill>
                  <a:schemeClr val="accent1"/>
                </a:solidFill>
                <a:prstDash val="solid"/>
                <a:tailEnd type="arrow" w="lg" len="med"/>
              </a:ln>
              <a:effectLst/>
            </p:spPr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D2F751-44AF-4FA1-A437-67C7EA663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281" y="2680912"/>
              <a:ext cx="570669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rtl="0">
                <a:defRPr/>
              </a:pPr>
              <a:r>
                <a:rPr lang="en-GB" sz="44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18</a:t>
              </a: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18FA171F-514E-4FFB-8C72-E4C0A98C5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7032" y="2759399"/>
              <a:ext cx="70211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rtl="0">
                <a:defRPr/>
              </a:pPr>
              <a:r>
                <a:rPr lang="en-GB" sz="36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262</a:t>
              </a:r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93CEBF21-8A3F-4C3F-88E4-840D6887B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208" y="2813931"/>
              <a:ext cx="7758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l" rtl="0">
                <a:defRPr/>
              </a:pPr>
              <a:r>
                <a:rPr lang="en-GB" sz="2400" i="1" dirty="0">
                  <a:solidFill>
                    <a:srgbClr val="373636"/>
                  </a:solidFill>
                  <a:latin typeface="FlandersArtSans"/>
                  <a:ea typeface="+mn-ea"/>
                  <a:cs typeface="+mn-cs"/>
                </a:rPr>
                <a:t>2000+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7FF136D-A580-45EB-9F53-A3238AD501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96770" y="4240493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685800">
                <a:buNone/>
              </a:pPr>
              <a:r>
                <a:rPr lang="en-US" dirty="0">
                  <a:solidFill>
                    <a:srgbClr val="373636"/>
                  </a:solidFill>
                  <a:latin typeface="FlandersArtSans"/>
                </a:rPr>
                <a:t>Domain models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562C878-90E1-48A3-819F-0FDBA195EC1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2437" y="4234306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685800">
                <a:buNone/>
              </a:pPr>
              <a:r>
                <a:rPr lang="en-US" dirty="0">
                  <a:solidFill>
                    <a:srgbClr val="373636"/>
                  </a:solidFill>
                  <a:latin typeface="FlandersArtSans"/>
                </a:rPr>
                <a:t>Contributors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F37D940B-EAA2-4F30-98A9-F2F89BEDC0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18389" y="4241492"/>
              <a:ext cx="1782055" cy="504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SzPct val="120000"/>
                <a:buFont typeface="Arial" pitchFamily="34" charset="0"/>
                <a:buChar char="•"/>
                <a:defRPr sz="2000">
                  <a:solidFill>
                    <a:srgbClr val="0F549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00AEF0"/>
                </a:buClr>
                <a:buFont typeface="Courier New"/>
                <a:buChar char="o"/>
                <a:tabLst>
                  <a:tab pos="7623175" algn="l"/>
                </a:tabLst>
                <a:defRPr sz="1600">
                  <a:solidFill>
                    <a:srgbClr val="0F5494"/>
                  </a:solidFill>
                  <a:latin typeface="+mn-lt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Tx/>
                <a:buChar char="-"/>
                <a:defRPr sz="1400">
                  <a:solidFill>
                    <a:srgbClr val="0F5494"/>
                  </a:solidFill>
                  <a:latin typeface="+mn-lt"/>
                </a:defRPr>
              </a:lvl3pPr>
              <a:lvl4pPr marL="13716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200">
                  <a:solidFill>
                    <a:srgbClr val="1D4D8D"/>
                  </a:solidFill>
                  <a:latin typeface="Arial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indent="0" algn="ctr" defTabSz="685800">
                <a:buNone/>
              </a:pPr>
              <a:r>
                <a:rPr lang="en-US" dirty="0">
                  <a:solidFill>
                    <a:srgbClr val="373636"/>
                  </a:solidFill>
                  <a:latin typeface="FlandersArtSans"/>
                </a:rPr>
                <a:t>Definitions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66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context">
            <a:extLst>
              <a:ext uri="{FF2B5EF4-FFF2-40B4-BE49-F238E27FC236}">
                <a16:creationId xmlns:a16="http://schemas.microsoft.com/office/drawing/2014/main" id="{14B4F6CA-136C-4CCB-A373-C6A61503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0" name="Shape 710"/>
          <p:cNvSpPr txBox="1"/>
          <p:nvPr/>
        </p:nvSpPr>
        <p:spPr>
          <a:xfrm>
            <a:off x="606242" y="260648"/>
            <a:ext cx="6414030" cy="1080119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Machine readable?</a:t>
            </a:r>
            <a:endParaRPr lang="en-US" sz="4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D4B52-9F61-4801-AC31-F006798BE8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6" y="4191074"/>
            <a:ext cx="8244408" cy="1544072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Shape 710">
            <a:extLst>
              <a:ext uri="{FF2B5EF4-FFF2-40B4-BE49-F238E27FC236}">
                <a16:creationId xmlns:a16="http://schemas.microsoft.com/office/drawing/2014/main" id="{7438E95A-3448-4178-A855-42428AD532EA}"/>
              </a:ext>
            </a:extLst>
          </p:cNvPr>
          <p:cNvSpPr txBox="1"/>
          <p:nvPr/>
        </p:nvSpPr>
        <p:spPr>
          <a:xfrm>
            <a:off x="857074" y="5919266"/>
            <a:ext cx="7315326" cy="750094"/>
          </a:xfrm>
          <a:prstGeom prst="rect">
            <a:avLst/>
          </a:prstGeom>
          <a:solidFill>
            <a:srgbClr val="02546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F8EFE6"/>
                </a:solidFill>
                <a:latin typeface="Calibri"/>
                <a:ea typeface="Calibri"/>
                <a:cs typeface="Calibri"/>
                <a:sym typeface="Calibri"/>
              </a:rPr>
              <a:t>The context of the conversation</a:t>
            </a:r>
            <a:endParaRPr lang="en-US" sz="4000" b="1" dirty="0">
              <a:solidFill>
                <a:srgbClr val="F8EF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4514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16529" y="235545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End-2-End governance</a:t>
            </a: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0217A-FDB1-47F7-A285-2F4615BE2243}"/>
              </a:ext>
            </a:extLst>
          </p:cNvPr>
          <p:cNvGrpSpPr/>
          <p:nvPr/>
        </p:nvGrpSpPr>
        <p:grpSpPr>
          <a:xfrm>
            <a:off x="1115616" y="1533518"/>
            <a:ext cx="6794410" cy="4847810"/>
            <a:chOff x="1115616" y="1533518"/>
            <a:chExt cx="6794410" cy="4847810"/>
          </a:xfrm>
        </p:grpSpPr>
        <p:cxnSp>
          <p:nvCxnSpPr>
            <p:cNvPr id="43" name="Rechte verbindingslijn met pijl 98">
              <a:extLst>
                <a:ext uri="{FF2B5EF4-FFF2-40B4-BE49-F238E27FC236}">
                  <a16:creationId xmlns:a16="http://schemas.microsoft.com/office/drawing/2014/main" id="{9CECCFA2-D902-428C-98AD-5DB9120ED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77" y="5221136"/>
              <a:ext cx="430250" cy="7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A72E7F01-C09D-4CDB-98C1-3B135966023F}"/>
                </a:ext>
              </a:extLst>
            </p:cNvPr>
            <p:cNvSpPr txBox="1"/>
            <p:nvPr/>
          </p:nvSpPr>
          <p:spPr>
            <a:xfrm rot="16200000">
              <a:off x="473170" y="3865320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613B9EB4-2DF3-43DE-9E66-F7FBAFD25066}"/>
                </a:ext>
              </a:extLst>
            </p:cNvPr>
            <p:cNvSpPr txBox="1"/>
            <p:nvPr/>
          </p:nvSpPr>
          <p:spPr>
            <a:xfrm>
              <a:off x="3030584" y="207514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ICEG</a:t>
              </a:r>
            </a:p>
          </p:txBody>
        </p:sp>
        <p:cxnSp>
          <p:nvCxnSpPr>
            <p:cNvPr id="46" name="Rechte verbindingslijn met pijl 80">
              <a:extLst>
                <a:ext uri="{FF2B5EF4-FFF2-40B4-BE49-F238E27FC236}">
                  <a16:creationId xmlns:a16="http://schemas.microsoft.com/office/drawing/2014/main" id="{DBD807B6-005B-403B-9B40-462EE77EB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296" y="4140491"/>
              <a:ext cx="13445" cy="98276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18902024-BCCF-4703-A9D1-DB4A1F434BF8}"/>
                </a:ext>
              </a:extLst>
            </p:cNvPr>
            <p:cNvSpPr txBox="1"/>
            <p:nvPr/>
          </p:nvSpPr>
          <p:spPr>
            <a:xfrm>
              <a:off x="4702994" y="3846870"/>
              <a:ext cx="2808311" cy="19575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STAKEHOLDERS</a:t>
              </a:r>
            </a:p>
          </p:txBody>
        </p:sp>
        <p:cxnSp>
          <p:nvCxnSpPr>
            <p:cNvPr id="48" name="Rechte verbindingslijn met pijl 118">
              <a:extLst>
                <a:ext uri="{FF2B5EF4-FFF2-40B4-BE49-F238E27FC236}">
                  <a16:creationId xmlns:a16="http://schemas.microsoft.com/office/drawing/2014/main" id="{88ECC934-46AA-4D94-A900-BD51742A14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4581" y="227746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F286895-65D8-4456-B34B-0FCA90955A89}"/>
                </a:ext>
              </a:extLst>
            </p:cNvPr>
            <p:cNvSpPr txBox="1"/>
            <p:nvPr/>
          </p:nvSpPr>
          <p:spPr>
            <a:xfrm>
              <a:off x="3025106" y="2536775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 GROUP</a:t>
              </a:r>
            </a:p>
          </p:txBody>
        </p:sp>
        <p:cxnSp>
          <p:nvCxnSpPr>
            <p:cNvPr id="50" name="Rechte verbindingslijn met pijl 55">
              <a:extLst>
                <a:ext uri="{FF2B5EF4-FFF2-40B4-BE49-F238E27FC236}">
                  <a16:creationId xmlns:a16="http://schemas.microsoft.com/office/drawing/2014/main" id="{149AD2ED-33CE-428E-8EA7-4BE76A93DF80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2931295" y="2739094"/>
              <a:ext cx="1472365" cy="1107776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1" name="TextBox 36">
              <a:extLst>
                <a:ext uri="{FF2B5EF4-FFF2-40B4-BE49-F238E27FC236}">
                  <a16:creationId xmlns:a16="http://schemas.microsoft.com/office/drawing/2014/main" id="{7BAFBD7A-8211-4E52-A425-9942664C9FB6}"/>
                </a:ext>
              </a:extLst>
            </p:cNvPr>
            <p:cNvSpPr txBox="1"/>
            <p:nvPr/>
          </p:nvSpPr>
          <p:spPr>
            <a:xfrm rot="16200000">
              <a:off x="409769" y="3882097"/>
              <a:ext cx="1655655" cy="19571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COLLABORATION</a:t>
              </a:r>
            </a:p>
          </p:txBody>
        </p:sp>
        <p:sp>
          <p:nvSpPr>
            <p:cNvPr id="52" name="Rechthoek 85">
              <a:extLst>
                <a:ext uri="{FF2B5EF4-FFF2-40B4-BE49-F238E27FC236}">
                  <a16:creationId xmlns:a16="http://schemas.microsoft.com/office/drawing/2014/main" id="{655BBC6A-70E4-4A09-957C-D9F6ED19DB60}"/>
                </a:ext>
              </a:extLst>
            </p:cNvPr>
            <p:cNvSpPr/>
            <p:nvPr/>
          </p:nvSpPr>
          <p:spPr>
            <a:xfrm>
              <a:off x="1121370" y="1533518"/>
              <a:ext cx="6762286" cy="1524660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03763C5A-A496-482A-847D-C56F2052FE93}"/>
                </a:ext>
              </a:extLst>
            </p:cNvPr>
            <p:cNvSpPr txBox="1"/>
            <p:nvPr/>
          </p:nvSpPr>
          <p:spPr>
            <a:xfrm>
              <a:off x="3019480" y="161592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INTERFEDERAL GOVERNANCE</a:t>
              </a:r>
            </a:p>
          </p:txBody>
        </p:sp>
        <p:cxnSp>
          <p:nvCxnSpPr>
            <p:cNvPr id="54" name="Rechte verbindingslijn met pijl 118">
              <a:extLst>
                <a:ext uri="{FF2B5EF4-FFF2-40B4-BE49-F238E27FC236}">
                  <a16:creationId xmlns:a16="http://schemas.microsoft.com/office/drawing/2014/main" id="{52871093-146E-4038-BD84-AC1F1F73F5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477" y="181824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5" name="Rechthoek 85">
              <a:extLst>
                <a:ext uri="{FF2B5EF4-FFF2-40B4-BE49-F238E27FC236}">
                  <a16:creationId xmlns:a16="http://schemas.microsoft.com/office/drawing/2014/main" id="{6D5CF77A-757B-45BF-A943-A8E6E81C6700}"/>
                </a:ext>
              </a:extLst>
            </p:cNvPr>
            <p:cNvSpPr/>
            <p:nvPr/>
          </p:nvSpPr>
          <p:spPr>
            <a:xfrm>
              <a:off x="1118493" y="3209905"/>
              <a:ext cx="6762286" cy="1544518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0BD47844-8DF3-4E6F-B2F7-05C7ADF0CFAD}"/>
                </a:ext>
              </a:extLst>
            </p:cNvPr>
            <p:cNvSpPr txBox="1"/>
            <p:nvPr/>
          </p:nvSpPr>
          <p:spPr>
            <a:xfrm rot="16200000">
              <a:off x="470130" y="2179004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GOVERNANCE</a:t>
              </a:r>
            </a:p>
          </p:txBody>
        </p:sp>
        <p:sp>
          <p:nvSpPr>
            <p:cNvPr id="57" name="Arrow: Circular 56">
              <a:extLst>
                <a:ext uri="{FF2B5EF4-FFF2-40B4-BE49-F238E27FC236}">
                  <a16:creationId xmlns:a16="http://schemas.microsoft.com/office/drawing/2014/main" id="{9B333388-A2B9-466D-BE8D-5A2255295FC3}"/>
                </a:ext>
              </a:extLst>
            </p:cNvPr>
            <p:cNvSpPr/>
            <p:nvPr/>
          </p:nvSpPr>
          <p:spPr>
            <a:xfrm>
              <a:off x="3528346" y="3186305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10724292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row: Circular 57">
              <a:extLst>
                <a:ext uri="{FF2B5EF4-FFF2-40B4-BE49-F238E27FC236}">
                  <a16:creationId xmlns:a16="http://schemas.microsoft.com/office/drawing/2014/main" id="{4E368222-A09B-4C99-8D3D-ED735718D39A}"/>
                </a:ext>
              </a:extLst>
            </p:cNvPr>
            <p:cNvSpPr/>
            <p:nvPr/>
          </p:nvSpPr>
          <p:spPr>
            <a:xfrm rot="10800000">
              <a:off x="3548473" y="3401966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9982670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Rechte verbindingslijn met pijl 98">
              <a:extLst>
                <a:ext uri="{FF2B5EF4-FFF2-40B4-BE49-F238E27FC236}">
                  <a16:creationId xmlns:a16="http://schemas.microsoft.com/office/drawing/2014/main" id="{9AEC7AFA-4501-4A46-95A5-2EA020C78AAD}"/>
                </a:ext>
              </a:extLst>
            </p:cNvPr>
            <p:cNvCxnSpPr>
              <a:cxnSpLocks/>
              <a:stCxn id="63" idx="3"/>
              <a:endCxn id="71" idx="1"/>
            </p:cNvCxnSpPr>
            <p:nvPr/>
          </p:nvCxnSpPr>
          <p:spPr>
            <a:xfrm flipV="1">
              <a:off x="4305796" y="5687050"/>
              <a:ext cx="816963" cy="322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0" name="TextBox 20">
              <a:extLst>
                <a:ext uri="{FF2B5EF4-FFF2-40B4-BE49-F238E27FC236}">
                  <a16:creationId xmlns:a16="http://schemas.microsoft.com/office/drawing/2014/main" id="{CD5978CD-DD6B-43F6-8E88-F3597B75FEA6}"/>
                </a:ext>
              </a:extLst>
            </p:cNvPr>
            <p:cNvSpPr txBox="1"/>
            <p:nvPr/>
          </p:nvSpPr>
          <p:spPr>
            <a:xfrm>
              <a:off x="1527140" y="5123258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LOGICAL DATA MODEL</a:t>
              </a:r>
            </a:p>
          </p:txBody>
        </p:sp>
        <p:cxnSp>
          <p:nvCxnSpPr>
            <p:cNvPr id="61" name="Rechte verbindingslijn met pijl 99">
              <a:extLst>
                <a:ext uri="{FF2B5EF4-FFF2-40B4-BE49-F238E27FC236}">
                  <a16:creationId xmlns:a16="http://schemas.microsoft.com/office/drawing/2014/main" id="{2BC39DCB-A967-4D81-864F-610AF2922F7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038" y="5319015"/>
              <a:ext cx="5162" cy="25687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FFC5644C-0923-4429-8C9F-B3300852124B}"/>
                </a:ext>
              </a:extLst>
            </p:cNvPr>
            <p:cNvSpPr txBox="1"/>
            <p:nvPr/>
          </p:nvSpPr>
          <p:spPr>
            <a:xfrm>
              <a:off x="1534833" y="6010301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VOCABULARY (RDF)</a:t>
              </a: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71D08F3F-3BB4-4DED-822B-0EB898B4541F}"/>
                </a:ext>
              </a:extLst>
            </p:cNvPr>
            <p:cNvSpPr txBox="1"/>
            <p:nvPr/>
          </p:nvSpPr>
          <p:spPr>
            <a:xfrm>
              <a:off x="2458455" y="5575894"/>
              <a:ext cx="1847341" cy="22876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0D48E02F-C93A-4AE1-9CC3-B0EA76C15259}"/>
                </a:ext>
              </a:extLst>
            </p:cNvPr>
            <p:cNvSpPr txBox="1"/>
            <p:nvPr/>
          </p:nvSpPr>
          <p:spPr>
            <a:xfrm rot="16200000">
              <a:off x="531501" y="5543764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SPECIFICATION</a:t>
              </a:r>
            </a:p>
          </p:txBody>
        </p:sp>
        <p:cxnSp>
          <p:nvCxnSpPr>
            <p:cNvPr id="65" name="Rechte verbindingslijn met pijl 98">
              <a:extLst>
                <a:ext uri="{FF2B5EF4-FFF2-40B4-BE49-F238E27FC236}">
                  <a16:creationId xmlns:a16="http://schemas.microsoft.com/office/drawing/2014/main" id="{9A357569-D77F-4737-A815-9CEB9136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336" y="5319015"/>
              <a:ext cx="2854" cy="69128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hthoek 85">
              <a:extLst>
                <a:ext uri="{FF2B5EF4-FFF2-40B4-BE49-F238E27FC236}">
                  <a16:creationId xmlns:a16="http://schemas.microsoft.com/office/drawing/2014/main" id="{3FCE087D-82D0-40E0-8132-E4DEF381E078}"/>
                </a:ext>
              </a:extLst>
            </p:cNvPr>
            <p:cNvSpPr/>
            <p:nvPr/>
          </p:nvSpPr>
          <p:spPr>
            <a:xfrm>
              <a:off x="1132869" y="4932309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hthoek 85">
              <a:extLst>
                <a:ext uri="{FF2B5EF4-FFF2-40B4-BE49-F238E27FC236}">
                  <a16:creationId xmlns:a16="http://schemas.microsoft.com/office/drawing/2014/main" id="{58A747AF-80F4-49B1-BF04-F3C38AC5203B}"/>
                </a:ext>
              </a:extLst>
            </p:cNvPr>
            <p:cNvSpPr/>
            <p:nvPr/>
          </p:nvSpPr>
          <p:spPr>
            <a:xfrm>
              <a:off x="4580589" y="4926087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C0C81700-FF3F-4441-BE18-5199E68E325E}"/>
                </a:ext>
              </a:extLst>
            </p:cNvPr>
            <p:cNvSpPr txBox="1"/>
            <p:nvPr/>
          </p:nvSpPr>
          <p:spPr>
            <a:xfrm>
              <a:off x="5111097" y="6012948"/>
              <a:ext cx="2520332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JSON-LD CONTEXT</a:t>
              </a:r>
            </a:p>
          </p:txBody>
        </p:sp>
        <p:cxnSp>
          <p:nvCxnSpPr>
            <p:cNvPr id="69" name="Rechte verbindingslijn met pijl 98">
              <a:extLst>
                <a:ext uri="{FF2B5EF4-FFF2-40B4-BE49-F238E27FC236}">
                  <a16:creationId xmlns:a16="http://schemas.microsoft.com/office/drawing/2014/main" id="{35554DC5-F44B-48C5-AF6A-4D84C14851D6}"/>
                </a:ext>
              </a:extLst>
            </p:cNvPr>
            <p:cNvCxnSpPr>
              <a:cxnSpLocks/>
              <a:stCxn id="62" idx="3"/>
              <a:endCxn id="68" idx="1"/>
            </p:cNvCxnSpPr>
            <p:nvPr/>
          </p:nvCxnSpPr>
          <p:spPr>
            <a:xfrm>
              <a:off x="4343144" y="6108180"/>
              <a:ext cx="767953" cy="264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F6E3C6DE-F4FF-4C9D-A2BC-E7A827F1C5E1}"/>
                </a:ext>
              </a:extLst>
            </p:cNvPr>
            <p:cNvSpPr txBox="1"/>
            <p:nvPr/>
          </p:nvSpPr>
          <p:spPr>
            <a:xfrm rot="16200000">
              <a:off x="3981215" y="5537542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GUIDANCE</a:t>
              </a:r>
            </a:p>
          </p:txBody>
        </p:sp>
        <p:sp>
          <p:nvSpPr>
            <p:cNvPr id="71" name="TextBox 20">
              <a:extLst>
                <a:ext uri="{FF2B5EF4-FFF2-40B4-BE49-F238E27FC236}">
                  <a16:creationId xmlns:a16="http://schemas.microsoft.com/office/drawing/2014/main" id="{AAA12683-2636-46D6-9A04-80FC66977585}"/>
                </a:ext>
              </a:extLst>
            </p:cNvPr>
            <p:cNvSpPr txBox="1"/>
            <p:nvPr/>
          </p:nvSpPr>
          <p:spPr>
            <a:xfrm>
              <a:off x="5122759" y="5569437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cxnSp>
          <p:nvCxnSpPr>
            <p:cNvPr id="72" name="Rechte verbindingslijn met pijl 99">
              <a:extLst>
                <a:ext uri="{FF2B5EF4-FFF2-40B4-BE49-F238E27FC236}">
                  <a16:creationId xmlns:a16="http://schemas.microsoft.com/office/drawing/2014/main" id="{0B0A4CE0-B349-40E9-A4F6-E14DE5123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75" y="5778336"/>
              <a:ext cx="0" cy="23196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3" name="TextBox 20">
              <a:extLst>
                <a:ext uri="{FF2B5EF4-FFF2-40B4-BE49-F238E27FC236}">
                  <a16:creationId xmlns:a16="http://schemas.microsoft.com/office/drawing/2014/main" id="{0E364AF8-D862-40CF-AD70-E02EE91454D2}"/>
                </a:ext>
              </a:extLst>
            </p:cNvPr>
            <p:cNvSpPr txBox="1"/>
            <p:nvPr/>
          </p:nvSpPr>
          <p:spPr>
            <a:xfrm>
              <a:off x="1705199" y="3848172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E881FADC-ECD1-44A0-BE75-8D3507DDB861}"/>
                </a:ext>
              </a:extLst>
            </p:cNvPr>
            <p:cNvSpPr txBox="1"/>
            <p:nvPr/>
          </p:nvSpPr>
          <p:spPr>
            <a:xfrm>
              <a:off x="1540585" y="3926672"/>
              <a:ext cx="2808311" cy="20231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THEMATIC WORKING GROUPS</a:t>
              </a:r>
            </a:p>
          </p:txBody>
        </p:sp>
        <p:sp>
          <p:nvSpPr>
            <p:cNvPr id="75" name="TextBox 20">
              <a:extLst>
                <a:ext uri="{FF2B5EF4-FFF2-40B4-BE49-F238E27FC236}">
                  <a16:creationId xmlns:a16="http://schemas.microsoft.com/office/drawing/2014/main" id="{4D2A8026-63B0-49C3-A62D-4CD63AA5443A}"/>
                </a:ext>
              </a:extLst>
            </p:cNvPr>
            <p:cNvSpPr txBox="1"/>
            <p:nvPr/>
          </p:nvSpPr>
          <p:spPr>
            <a:xfrm>
              <a:off x="5148219" y="5115633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SHACL RULES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4599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statement and </a:t>
            </a:r>
            <a:r>
              <a:rPr lang="nl-BE" dirty="0" err="1"/>
              <a:t>roles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579296" cy="432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Strategic Steering Committee </a:t>
            </a:r>
            <a:r>
              <a:rPr lang="en-US" dirty="0"/>
              <a:t>(ICEG) intends to establish agreements on the development and application of </a:t>
            </a:r>
            <a:r>
              <a:rPr lang="en-US" dirty="0" err="1"/>
              <a:t>datastandards</a:t>
            </a:r>
            <a:r>
              <a:rPr lang="en-US" dirty="0"/>
              <a:t> and related specifications. These agreements aim to raise the interoperability between the European, federal, regional, </a:t>
            </a:r>
            <a:r>
              <a:rPr lang="en-US" dirty="0" err="1"/>
              <a:t>communital</a:t>
            </a:r>
            <a:r>
              <a:rPr lang="en-US" dirty="0"/>
              <a:t> and local authorities.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183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statement and </a:t>
            </a:r>
            <a:r>
              <a:rPr lang="nl-BE" dirty="0" err="1"/>
              <a:t>roles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579296" cy="49685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review group ‘open standards</a:t>
            </a:r>
            <a:r>
              <a:rPr lang="en-US" dirty="0"/>
              <a:t>’ has a permanent character and is responsible for the central coordination and follow-up of the work related to the </a:t>
            </a:r>
            <a:r>
              <a:rPr lang="en-US" dirty="0" err="1"/>
              <a:t>standardisation</a:t>
            </a:r>
            <a:r>
              <a:rPr lang="en-US" dirty="0"/>
              <a:t> of information. </a:t>
            </a:r>
          </a:p>
          <a:p>
            <a:endParaRPr lang="en-US" dirty="0"/>
          </a:p>
          <a:p>
            <a:r>
              <a:rPr lang="en-US" dirty="0"/>
              <a:t>The work falls under the </a:t>
            </a:r>
            <a:r>
              <a:rPr lang="en-US" dirty="0" err="1"/>
              <a:t>standardisation</a:t>
            </a:r>
            <a:r>
              <a:rPr lang="en-US" dirty="0"/>
              <a:t> of: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meaning of the information (semantic),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syntax (grammar) and technical standards for the exchange of the information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metadata for discoverability ('data on data’). </a:t>
            </a:r>
          </a:p>
          <a:p>
            <a:pPr lvl="4" indent="0"/>
            <a:endParaRPr lang="en-US" dirty="0"/>
          </a:p>
          <a:p>
            <a:pPr lvl="4" indent="0"/>
            <a:r>
              <a:rPr lang="en-US" dirty="0"/>
              <a:t>In addition, the working group monitors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mutual consistency of standards,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international standards that impact governments in Belgium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generic development and the change process. </a:t>
            </a:r>
          </a:p>
          <a:p>
            <a:pPr lvl="4" indent="0"/>
            <a:r>
              <a:rPr lang="en-US" dirty="0"/>
              <a:t>The working group on data standards gathers on a regular basis.</a:t>
            </a:r>
          </a:p>
        </p:txBody>
      </p:sp>
    </p:spTree>
    <p:extLst>
      <p:ext uri="{BB962C8B-B14F-4D97-AF65-F5344CB8AC3E}">
        <p14:creationId xmlns:p14="http://schemas.microsoft.com/office/powerpoint/2010/main" val="19191830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Roadmap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432048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revised mission in the collaboration agreement between the federal, regional and community authorities (dd. 2013-08-26).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high-level roadmap.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financing of the review group</a:t>
            </a:r>
            <a:r>
              <a:rPr lang="nl-BE" dirty="0"/>
              <a:t> (</a:t>
            </a:r>
            <a:r>
              <a:rPr lang="nl-BE" dirty="0" err="1"/>
              <a:t>roles</a:t>
            </a:r>
            <a:r>
              <a:rPr lang="nl-BE" dirty="0"/>
              <a:t>: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leader, </a:t>
            </a:r>
            <a:r>
              <a:rPr lang="nl-BE" dirty="0" err="1"/>
              <a:t>semantic</a:t>
            </a:r>
            <a:r>
              <a:rPr lang="nl-BE" dirty="0"/>
              <a:t> expert, </a:t>
            </a:r>
            <a:r>
              <a:rPr lang="nl-BE" dirty="0" err="1"/>
              <a:t>technical</a:t>
            </a:r>
            <a:r>
              <a:rPr lang="nl-BE" dirty="0"/>
              <a:t> expert, project manager, </a:t>
            </a:r>
            <a:r>
              <a:rPr lang="nl-BE" dirty="0" err="1"/>
              <a:t>toolsmith</a:t>
            </a:r>
            <a:r>
              <a:rPr lang="nl-BE" dirty="0"/>
              <a:t> and </a:t>
            </a:r>
            <a:r>
              <a:rPr lang="nl-BE" dirty="0" err="1"/>
              <a:t>translation</a:t>
            </a:r>
            <a:r>
              <a:rPr lang="nl-BE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Establish the Governance Structure (review group).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Validate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>
                <a:hlinkClick r:id="rId3"/>
              </a:rPr>
              <a:t>process</a:t>
            </a:r>
            <a:r>
              <a:rPr lang="nl-BE" dirty="0">
                <a:hlinkClick r:id="rId3"/>
              </a:rPr>
              <a:t> and </a:t>
            </a:r>
            <a:r>
              <a:rPr lang="nl-BE" dirty="0" err="1">
                <a:hlinkClick r:id="rId3"/>
              </a:rPr>
              <a:t>method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Agree</a:t>
            </a:r>
            <a:r>
              <a:rPr lang="nl-BE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priorities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Initiate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475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Proposal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432048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revised mission and revision of the collaboration agreement (dd. 2013-08-26).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high-level roadmap.</a:t>
            </a:r>
          </a:p>
          <a:p>
            <a:endParaRPr lang="nl-BE" dirty="0"/>
          </a:p>
          <a:p>
            <a:r>
              <a:rPr lang="nl-BE" sz="4800" b="1" dirty="0">
                <a:latin typeface="Flanders Art Sans"/>
                <a:sym typeface="Flanders Art Sans"/>
              </a:rPr>
              <a:t>Next steps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plan</a:t>
            </a:r>
            <a:r>
              <a:rPr lang="nl-BE" dirty="0"/>
              <a:t> (</a:t>
            </a:r>
            <a:r>
              <a:rPr lang="nl-BE" dirty="0" err="1"/>
              <a:t>financing</a:t>
            </a:r>
            <a:r>
              <a:rPr lang="nl-BE" dirty="0"/>
              <a:t>, </a:t>
            </a:r>
            <a:r>
              <a:rPr lang="nl-BE" dirty="0" err="1"/>
              <a:t>roles</a:t>
            </a:r>
            <a:r>
              <a:rPr lang="nl-BE" dirty="0"/>
              <a:t>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Establish the Governance Structure (review group).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Validate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>
                <a:hlinkClick r:id="rId3"/>
              </a:rPr>
              <a:t>process</a:t>
            </a:r>
            <a:r>
              <a:rPr lang="nl-BE" dirty="0">
                <a:hlinkClick r:id="rId3"/>
              </a:rPr>
              <a:t> and </a:t>
            </a:r>
            <a:r>
              <a:rPr lang="nl-BE" dirty="0" err="1">
                <a:hlinkClick r:id="rId3"/>
              </a:rPr>
              <a:t>method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Agree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priorities</a:t>
            </a:r>
            <a:r>
              <a:rPr lang="nl-BE" dirty="0"/>
              <a:t> of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domains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Initiate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98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Github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https://github.com/belgif/review</a:t>
            </a: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https://github.com/belgif/thematic</a:t>
            </a:r>
            <a:r>
              <a:rPr lang="en-US" u="sng" dirty="0"/>
              <a:t> 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nl-BE" dirty="0" err="1"/>
              <a:t>Add</a:t>
            </a:r>
            <a:r>
              <a:rPr lang="nl-BE" dirty="0"/>
              <a:t> issues/</a:t>
            </a:r>
            <a:r>
              <a:rPr lang="nl-BE" dirty="0" err="1"/>
              <a:t>comments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Github</a:t>
            </a:r>
            <a:r>
              <a:rPr lang="nl-BE" dirty="0"/>
              <a:t> – </a:t>
            </a:r>
            <a:r>
              <a:rPr lang="nl-BE" dirty="0" err="1"/>
              <a:t>how</a:t>
            </a:r>
            <a:r>
              <a:rPr lang="nl-B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019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4. Inventory of </a:t>
            </a:r>
            <a:r>
              <a:rPr lang="nl-BE" dirty="0" err="1"/>
              <a:t>what</a:t>
            </a:r>
            <a:r>
              <a:rPr lang="nl-BE" dirty="0"/>
              <a:t> we </a:t>
            </a:r>
            <a:r>
              <a:rPr lang="nl-BE" dirty="0" err="1"/>
              <a:t>already</a:t>
            </a:r>
            <a:r>
              <a:rPr lang="nl-BE" dirty="0"/>
              <a:t> have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022496"/>
            <a:ext cx="9144000" cy="35337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Federal </a:t>
            </a:r>
            <a:r>
              <a:rPr lang="nl-BE" dirty="0" err="1"/>
              <a:t>vocabularies</a:t>
            </a:r>
            <a:r>
              <a:rPr lang="nl-BE" dirty="0"/>
              <a:t>	</a:t>
            </a:r>
            <a:r>
              <a:rPr lang="en-US" sz="2400" u="sng" dirty="0">
                <a:hlinkClick r:id="rId2"/>
              </a:rPr>
              <a:t>https://github.com/belgif/fedvoc</a:t>
            </a:r>
            <a:r>
              <a:rPr lang="en-US" sz="2400" u="sng" dirty="0"/>
              <a:t> 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OSLO2 				</a:t>
            </a:r>
            <a:r>
              <a:rPr lang="nl-BE" sz="2400" dirty="0">
                <a:hlinkClick r:id="rId3"/>
              </a:rPr>
              <a:t>https://data.vlaanderen.be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material</a:t>
            </a:r>
            <a:r>
              <a:rPr lang="nl-BE" dirty="0"/>
              <a:t> ? </a:t>
            </a:r>
            <a:r>
              <a:rPr lang="nl-BE" sz="2800" dirty="0" err="1">
                <a:highlight>
                  <a:srgbClr val="FFFF00"/>
                </a:highlight>
              </a:rPr>
              <a:t>To</a:t>
            </a:r>
            <a:r>
              <a:rPr lang="nl-BE" sz="2800" dirty="0">
                <a:highlight>
                  <a:srgbClr val="FFFF00"/>
                </a:highlight>
              </a:rPr>
              <a:t> </a:t>
            </a:r>
            <a:r>
              <a:rPr lang="nl-BE" sz="2800" dirty="0" err="1">
                <a:highlight>
                  <a:srgbClr val="FFFF00"/>
                </a:highlight>
              </a:rPr>
              <a:t>be</a:t>
            </a:r>
            <a:r>
              <a:rPr lang="nl-BE" sz="2800" dirty="0">
                <a:highlight>
                  <a:srgbClr val="FFFF00"/>
                </a:highlight>
              </a:rPr>
              <a:t> </a:t>
            </a:r>
            <a:r>
              <a:rPr lang="nl-BE" sz="2800" dirty="0" err="1">
                <a:highlight>
                  <a:srgbClr val="FFFF00"/>
                </a:highlight>
              </a:rPr>
              <a:t>completed</a:t>
            </a:r>
            <a:r>
              <a:rPr lang="nl-BE" sz="2800" dirty="0">
                <a:highlight>
                  <a:srgbClr val="FFFF00"/>
                </a:highlight>
              </a:rPr>
              <a:t> </a:t>
            </a:r>
            <a:r>
              <a:rPr lang="nl-BE" sz="2800" dirty="0" err="1">
                <a:highlight>
                  <a:srgbClr val="FFFF00"/>
                </a:highlight>
              </a:rPr>
              <a:t>by</a:t>
            </a:r>
            <a:r>
              <a:rPr lang="nl-BE" sz="2800" dirty="0">
                <a:highlight>
                  <a:srgbClr val="FFFF00"/>
                </a:highlight>
              </a:rPr>
              <a:t> Brussels/</a:t>
            </a:r>
            <a:r>
              <a:rPr lang="nl-BE" sz="2800" dirty="0" err="1">
                <a:highlight>
                  <a:srgbClr val="FFFF00"/>
                </a:highlight>
              </a:rPr>
              <a:t>Wallonia</a:t>
            </a:r>
            <a:endParaRPr lang="nl-B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6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who’s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?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Why</a:t>
            </a:r>
            <a:r>
              <a:rPr lang="nl-BE" dirty="0"/>
              <a:t> are we here ?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Github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Inventory of </a:t>
            </a:r>
            <a:r>
              <a:rPr lang="nl-BE" dirty="0" err="1"/>
              <a:t>what</a:t>
            </a:r>
            <a:r>
              <a:rPr lang="nl-BE" dirty="0"/>
              <a:t> we </a:t>
            </a:r>
            <a:r>
              <a:rPr lang="nl-BE" dirty="0" err="1"/>
              <a:t>already</a:t>
            </a:r>
            <a:r>
              <a:rPr lang="nl-BE" dirty="0"/>
              <a:t> have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Calendar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rest of 2019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reactions</a:t>
            </a:r>
            <a:r>
              <a:rPr lang="nl-BE" dirty="0"/>
              <a:t>, topics of interest</a:t>
            </a:r>
          </a:p>
        </p:txBody>
      </p:sp>
    </p:spTree>
    <p:extLst>
      <p:ext uri="{BB962C8B-B14F-4D97-AF65-F5344CB8AC3E}">
        <p14:creationId xmlns:p14="http://schemas.microsoft.com/office/powerpoint/2010/main" val="23708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5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https://github.com/belgif/thematic </a:t>
            </a:r>
            <a:endParaRPr lang="en-US" u="sng" dirty="0"/>
          </a:p>
          <a:p>
            <a:pPr marL="0" indent="0">
              <a:buNone/>
            </a:pPr>
            <a:r>
              <a:rPr lang="nl-BE" dirty="0"/>
              <a:t>Project charter</a:t>
            </a:r>
          </a:p>
          <a:p>
            <a:pPr marL="0" indent="0">
              <a:buNone/>
            </a:pPr>
            <a:r>
              <a:rPr lang="nl-BE" dirty="0"/>
              <a:t>Invite experts</a:t>
            </a:r>
          </a:p>
        </p:txBody>
      </p:sp>
    </p:spTree>
    <p:extLst>
      <p:ext uri="{BB962C8B-B14F-4D97-AF65-F5344CB8AC3E}">
        <p14:creationId xmlns:p14="http://schemas.microsoft.com/office/powerpoint/2010/main" val="36564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Roadmap</a:t>
            </a:r>
            <a:r>
              <a:rPr lang="nl-BE" dirty="0"/>
              <a:t> 2019: </a:t>
            </a:r>
            <a:r>
              <a:rPr lang="nl-BE" dirty="0" err="1"/>
              <a:t>URIs</a:t>
            </a:r>
            <a:br>
              <a:rPr lang="nl-BE" dirty="0"/>
            </a:br>
            <a:r>
              <a:rPr lang="nl-BE" sz="4000" i="1" dirty="0"/>
              <a:t>The Web as a Blueprint</a:t>
            </a:r>
            <a:endParaRPr lang="nl-BE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43204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22</a:t>
            </a:fld>
            <a:endParaRPr lang="nl-BE"/>
          </a:p>
        </p:txBody>
      </p:sp>
      <p:pic>
        <p:nvPicPr>
          <p:cNvPr id="5" name="Picture 2" descr="Afbeeldingsresultaat voor smart city base grid iot">
            <a:extLst>
              <a:ext uri="{FF2B5EF4-FFF2-40B4-BE49-F238E27FC236}">
                <a16:creationId xmlns:a16="http://schemas.microsoft.com/office/drawing/2014/main" id="{8EB823FB-F05A-4874-9DEA-1384BD01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86" y="2132856"/>
            <a:ext cx="4724227" cy="40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6">
            <a:extLst>
              <a:ext uri="{FF2B5EF4-FFF2-40B4-BE49-F238E27FC236}">
                <a16:creationId xmlns:a16="http://schemas.microsoft.com/office/drawing/2014/main" id="{2F089FBF-9165-4759-881B-309B5B9A6BCD}"/>
              </a:ext>
            </a:extLst>
          </p:cNvPr>
          <p:cNvSpPr/>
          <p:nvPr/>
        </p:nvSpPr>
        <p:spPr>
          <a:xfrm flipH="1">
            <a:off x="392311" y="2830493"/>
            <a:ext cx="3631926" cy="450154"/>
          </a:xfrm>
          <a:prstGeom prst="wedgeRoundRectCallout">
            <a:avLst>
              <a:gd name="adj1" fmla="val -30534"/>
              <a:gd name="adj2" fmla="val 14053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tx1"/>
                </a:solidFill>
              </a:rPr>
              <a:t>Persistent </a:t>
            </a:r>
            <a:r>
              <a:rPr lang="nl-BE" sz="1662" dirty="0" err="1">
                <a:solidFill>
                  <a:schemeClr val="tx1"/>
                </a:solidFill>
              </a:rPr>
              <a:t>Identifiers</a:t>
            </a:r>
            <a:r>
              <a:rPr lang="nl-BE" sz="1662" dirty="0">
                <a:solidFill>
                  <a:schemeClr val="tx1"/>
                </a:solidFill>
              </a:rPr>
              <a:t>: </a:t>
            </a:r>
            <a:r>
              <a:rPr lang="nl-BE" sz="1662" dirty="0" err="1">
                <a:solidFill>
                  <a:schemeClr val="tx1"/>
                </a:solidFill>
              </a:rPr>
              <a:t>URIs</a:t>
            </a:r>
            <a:endParaRPr lang="nl-BE" sz="1662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F34FE4E8-1FD9-4F04-AD9E-72E733FA7D70}"/>
              </a:ext>
            </a:extLst>
          </p:cNvPr>
          <p:cNvSpPr/>
          <p:nvPr/>
        </p:nvSpPr>
        <p:spPr>
          <a:xfrm flipH="1">
            <a:off x="392311" y="3460459"/>
            <a:ext cx="3631926" cy="450154"/>
          </a:xfrm>
          <a:prstGeom prst="wedgeRoundRectCallout">
            <a:avLst>
              <a:gd name="adj1" fmla="val -48750"/>
              <a:gd name="adj2" fmla="val 40357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 err="1">
                <a:solidFill>
                  <a:schemeClr val="tx1"/>
                </a:solidFill>
              </a:rPr>
              <a:t>Dereferenceable</a:t>
            </a:r>
            <a:r>
              <a:rPr lang="nl-BE" sz="1662" dirty="0">
                <a:solidFill>
                  <a:schemeClr val="tx1"/>
                </a:solidFill>
              </a:rPr>
              <a:t> HTTP </a:t>
            </a:r>
            <a:r>
              <a:rPr lang="nl-BE" sz="1662" dirty="0" err="1">
                <a:solidFill>
                  <a:schemeClr val="tx1"/>
                </a:solidFill>
              </a:rPr>
              <a:t>URIs</a:t>
            </a:r>
            <a:endParaRPr lang="nl-BE" sz="1662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14">
            <a:extLst>
              <a:ext uri="{FF2B5EF4-FFF2-40B4-BE49-F238E27FC236}">
                <a16:creationId xmlns:a16="http://schemas.microsoft.com/office/drawing/2014/main" id="{73B85FA2-28A3-4392-902D-FB83FD56BE99}"/>
              </a:ext>
            </a:extLst>
          </p:cNvPr>
          <p:cNvSpPr/>
          <p:nvPr/>
        </p:nvSpPr>
        <p:spPr>
          <a:xfrm flipH="1">
            <a:off x="392311" y="4097290"/>
            <a:ext cx="3631926" cy="450154"/>
          </a:xfrm>
          <a:prstGeom prst="wedgeRoundRectCallout">
            <a:avLst>
              <a:gd name="adj1" fmla="val -43541"/>
              <a:gd name="adj2" fmla="val 5610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 err="1">
                <a:solidFill>
                  <a:schemeClr val="tx1"/>
                </a:solidFill>
              </a:rPr>
              <a:t>Standardised</a:t>
            </a:r>
            <a:r>
              <a:rPr lang="nl-BE" sz="1662" dirty="0">
                <a:solidFill>
                  <a:schemeClr val="tx1"/>
                </a:solidFill>
              </a:rPr>
              <a:t> Information (RDF)</a:t>
            </a:r>
          </a:p>
        </p:txBody>
      </p:sp>
      <p:sp>
        <p:nvSpPr>
          <p:cNvPr id="9" name="Rounded Rectangular Callout 14">
            <a:extLst>
              <a:ext uri="{FF2B5EF4-FFF2-40B4-BE49-F238E27FC236}">
                <a16:creationId xmlns:a16="http://schemas.microsoft.com/office/drawing/2014/main" id="{A0D7FB57-AEE8-4011-958B-D13E69A2EC30}"/>
              </a:ext>
            </a:extLst>
          </p:cNvPr>
          <p:cNvSpPr/>
          <p:nvPr/>
        </p:nvSpPr>
        <p:spPr>
          <a:xfrm flipH="1">
            <a:off x="392311" y="4695573"/>
            <a:ext cx="3631926" cy="450154"/>
          </a:xfrm>
          <a:prstGeom prst="wedgeRoundRectCallout">
            <a:avLst>
              <a:gd name="adj1" fmla="val -43654"/>
              <a:gd name="adj2" fmla="val 23054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tx1"/>
                </a:solidFill>
              </a:rPr>
              <a:t>Links </a:t>
            </a:r>
            <a:r>
              <a:rPr lang="nl-BE" sz="1662" dirty="0" err="1">
                <a:solidFill>
                  <a:schemeClr val="tx1"/>
                </a:solidFill>
              </a:rPr>
              <a:t>to</a:t>
            </a:r>
            <a:r>
              <a:rPr lang="nl-BE" sz="1662" dirty="0">
                <a:solidFill>
                  <a:schemeClr val="tx1"/>
                </a:solidFill>
              </a:rPr>
              <a:t> </a:t>
            </a:r>
            <a:r>
              <a:rPr lang="nl-BE" sz="1662" dirty="0" err="1">
                <a:solidFill>
                  <a:schemeClr val="tx1"/>
                </a:solidFill>
              </a:rPr>
              <a:t>other</a:t>
            </a:r>
            <a:r>
              <a:rPr lang="nl-BE" sz="1662" dirty="0">
                <a:solidFill>
                  <a:schemeClr val="tx1"/>
                </a:solidFill>
              </a:rPr>
              <a:t> information </a:t>
            </a:r>
          </a:p>
        </p:txBody>
      </p:sp>
    </p:spTree>
    <p:extLst>
      <p:ext uri="{BB962C8B-B14F-4D97-AF65-F5344CB8AC3E}">
        <p14:creationId xmlns:p14="http://schemas.microsoft.com/office/powerpoint/2010/main" val="38695354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Expectations</a:t>
            </a:r>
            <a:r>
              <a:rPr lang="nl-BE" dirty="0"/>
              <a:t> </a:t>
            </a:r>
            <a:r>
              <a:rPr lang="nl-BE" dirty="0" err="1"/>
              <a:t>Wallonia</a:t>
            </a:r>
            <a:r>
              <a:rPr lang="nl-BE" dirty="0"/>
              <a:t> + Brussels </a:t>
            </a:r>
            <a:r>
              <a:rPr lang="nl-BE" dirty="0" err="1">
                <a:highlight>
                  <a:srgbClr val="FFFF00"/>
                </a:highlight>
              </a:rPr>
              <a:t>to</a:t>
            </a:r>
            <a:r>
              <a:rPr lang="nl-BE" dirty="0">
                <a:highlight>
                  <a:srgbClr val="FFFF00"/>
                </a:highlight>
              </a:rPr>
              <a:t> </a:t>
            </a:r>
            <a:r>
              <a:rPr lang="nl-BE" dirty="0" err="1">
                <a:highlight>
                  <a:srgbClr val="FFFF00"/>
                </a:highlight>
              </a:rPr>
              <a:t>be</a:t>
            </a:r>
            <a:r>
              <a:rPr lang="nl-BE" dirty="0">
                <a:highlight>
                  <a:srgbClr val="FFFF00"/>
                </a:highlight>
              </a:rPr>
              <a:t> </a:t>
            </a:r>
            <a:r>
              <a:rPr lang="nl-BE" dirty="0" err="1">
                <a:highlight>
                  <a:srgbClr val="FFFF00"/>
                </a:highlight>
              </a:rPr>
              <a:t>completed</a:t>
            </a:r>
            <a:endParaRPr lang="nl-B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885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6. </a:t>
            </a:r>
            <a:r>
              <a:rPr lang="nl-BE" dirty="0" err="1"/>
              <a:t>Calendar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rest of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512" y="1412776"/>
            <a:ext cx="8784975" cy="3533755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13 Sep: meeting 1 review </a:t>
            </a:r>
            <a:r>
              <a:rPr lang="nl-BE" dirty="0" err="1"/>
              <a:t>group</a:t>
            </a:r>
            <a:r>
              <a:rPr lang="nl-BE" dirty="0"/>
              <a:t>		(</a:t>
            </a:r>
            <a:r>
              <a:rPr lang="nl-BE" dirty="0" err="1"/>
              <a:t>organizer</a:t>
            </a:r>
            <a:r>
              <a:rPr lang="nl-BE" dirty="0"/>
              <a:t> BOSA)</a:t>
            </a:r>
          </a:p>
          <a:p>
            <a:r>
              <a:rPr lang="nl-BE" dirty="0"/>
              <a:t>11 </a:t>
            </a:r>
            <a:r>
              <a:rPr lang="nl-BE" dirty="0" err="1"/>
              <a:t>Oct</a:t>
            </a:r>
            <a:r>
              <a:rPr lang="nl-BE" dirty="0"/>
              <a:t> (10-12hr): meeting 2 review </a:t>
            </a:r>
            <a:r>
              <a:rPr lang="nl-BE" dirty="0" err="1"/>
              <a:t>group</a:t>
            </a:r>
            <a:r>
              <a:rPr lang="nl-BE" dirty="0"/>
              <a:t>	(</a:t>
            </a:r>
            <a:r>
              <a:rPr lang="nl-BE" dirty="0" err="1"/>
              <a:t>organizer</a:t>
            </a:r>
            <a:r>
              <a:rPr lang="nl-BE" dirty="0"/>
              <a:t>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dirty="0" err="1"/>
              <a:t>ratification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ICEG	(</a:t>
            </a:r>
            <a:r>
              <a:rPr lang="nl-BE" dirty="0" err="1"/>
              <a:t>organizer</a:t>
            </a:r>
            <a:r>
              <a:rPr lang="nl-BE" dirty="0"/>
              <a:t> ICEG </a:t>
            </a:r>
            <a:r>
              <a:rPr lang="nl-BE" dirty="0" err="1"/>
              <a:t>secretariat</a:t>
            </a:r>
            <a:r>
              <a:rPr lang="nl-BE" dirty="0"/>
              <a:t>)</a:t>
            </a:r>
          </a:p>
          <a:p>
            <a:r>
              <a:rPr lang="nl-BE" dirty="0"/>
              <a:t>11 </a:t>
            </a:r>
            <a:r>
              <a:rPr lang="nl-BE" dirty="0" err="1"/>
              <a:t>Oct</a:t>
            </a:r>
            <a:r>
              <a:rPr lang="nl-BE" dirty="0"/>
              <a:t> (14-16hr): meeting 1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(</a:t>
            </a:r>
            <a:r>
              <a:rPr lang="nl-BE" dirty="0" err="1"/>
              <a:t>organizer</a:t>
            </a:r>
            <a:r>
              <a:rPr lang="nl-BE" dirty="0"/>
              <a:t> CFWB)</a:t>
            </a:r>
          </a:p>
          <a:p>
            <a:r>
              <a:rPr lang="nl-BE" dirty="0"/>
              <a:t>8 Nov: meeting 2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	(</a:t>
            </a:r>
            <a:r>
              <a:rPr lang="nl-BE" dirty="0" err="1"/>
              <a:t>organizer</a:t>
            </a:r>
            <a:r>
              <a:rPr lang="nl-BE" dirty="0"/>
              <a:t> BOSA)</a:t>
            </a:r>
          </a:p>
          <a:p>
            <a:r>
              <a:rPr lang="nl-BE" dirty="0"/>
              <a:t>22 Nov: meeting 3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	(</a:t>
            </a:r>
            <a:r>
              <a:rPr lang="nl-BE" dirty="0" err="1"/>
              <a:t>organizer</a:t>
            </a:r>
            <a:r>
              <a:rPr lang="nl-BE" dirty="0"/>
              <a:t>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r>
              <a:rPr lang="nl-BE" dirty="0"/>
              <a:t>30/11-31/1 public review URI </a:t>
            </a:r>
          </a:p>
          <a:p>
            <a:pPr marL="0" indent="0">
              <a:buNone/>
            </a:pPr>
            <a:r>
              <a:rPr lang="nl-BE" dirty="0"/>
              <a:t>				</a:t>
            </a:r>
          </a:p>
          <a:p>
            <a:pPr marL="0" indent="0">
              <a:buNone/>
            </a:pPr>
            <a:r>
              <a:rPr lang="nl-BE" dirty="0"/>
              <a:t>(</a:t>
            </a:r>
            <a:r>
              <a:rPr lang="nl-BE" dirty="0" err="1"/>
              <a:t>organizer</a:t>
            </a:r>
            <a:r>
              <a:rPr lang="nl-BE" dirty="0"/>
              <a:t> takes care of </a:t>
            </a:r>
            <a:r>
              <a:rPr lang="nl-BE" dirty="0" err="1"/>
              <a:t>invitation</a:t>
            </a:r>
            <a:r>
              <a:rPr lang="nl-BE" dirty="0"/>
              <a:t>, meeting room, minutes of meeting)</a:t>
            </a:r>
          </a:p>
        </p:txBody>
      </p:sp>
    </p:spTree>
    <p:extLst>
      <p:ext uri="{BB962C8B-B14F-4D97-AF65-F5344CB8AC3E}">
        <p14:creationId xmlns:p14="http://schemas.microsoft.com/office/powerpoint/2010/main" val="30920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7. </a:t>
            </a:r>
            <a:r>
              <a:rPr lang="en-US" dirty="0"/>
              <a:t>Roundtable: reactions, topics of interest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734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who’s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2022496"/>
            <a:ext cx="8028383" cy="3533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https://github.com/belgif/review</a:t>
            </a:r>
            <a:r>
              <a:rPr lang="en-US" dirty="0"/>
              <a:t> = public site</a:t>
            </a:r>
          </a:p>
          <a:p>
            <a:pPr marL="0" indent="0">
              <a:buNone/>
            </a:pPr>
            <a:r>
              <a:rPr lang="en-US" dirty="0"/>
              <a:t>GDPR issue or not ? 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BA03E-7E17-4C0E-AFEC-70BAD409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2976"/>
            <a:ext cx="9144000" cy="29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2. </a:t>
            </a:r>
            <a:r>
              <a:rPr lang="nl-BE" dirty="0" err="1"/>
              <a:t>Why</a:t>
            </a:r>
            <a:r>
              <a:rPr lang="nl-BE" dirty="0"/>
              <a:t> are we here?</a:t>
            </a:r>
          </a:p>
        </p:txBody>
      </p:sp>
    </p:spTree>
    <p:extLst>
      <p:ext uri="{BB962C8B-B14F-4D97-AF65-F5344CB8AC3E}">
        <p14:creationId xmlns:p14="http://schemas.microsoft.com/office/powerpoint/2010/main" val="41057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83568" y="138467"/>
            <a:ext cx="7920056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European context –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Only</a:t>
            </a:r>
            <a:br>
              <a:rPr lang="nl-BE" dirty="0"/>
            </a:br>
            <a:endParaRPr lang="nl-BE" dirty="0"/>
          </a:p>
        </p:txBody>
      </p:sp>
      <p:pic>
        <p:nvPicPr>
          <p:cNvPr id="1032" name="Picture 8" descr="Afbeeldingsresultaat voor europe once only">
            <a:extLst>
              <a:ext uri="{FF2B5EF4-FFF2-40B4-BE49-F238E27FC236}">
                <a16:creationId xmlns:a16="http://schemas.microsoft.com/office/drawing/2014/main" id="{DB1499B0-A672-4F2D-AC7D-E3024E2D6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 bwMode="auto">
          <a:xfrm>
            <a:off x="2105726" y="1338703"/>
            <a:ext cx="5490610" cy="4319678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  <a:extLst/>
        </p:spPr>
      </p:pic>
      <p:pic>
        <p:nvPicPr>
          <p:cNvPr id="1028" name="Picture 4" descr="Afbeeldingsresultaat voor isa europe">
            <a:extLst>
              <a:ext uri="{FF2B5EF4-FFF2-40B4-BE49-F238E27FC236}">
                <a16:creationId xmlns:a16="http://schemas.microsoft.com/office/drawing/2014/main" id="{6DF0F1E2-0742-4B7C-A658-0EE4B7C7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229200"/>
            <a:ext cx="2889684" cy="16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8">
            <a:extLst>
              <a:ext uri="{FF2B5EF4-FFF2-40B4-BE49-F238E27FC236}">
                <a16:creationId xmlns:a16="http://schemas.microsoft.com/office/drawing/2014/main" id="{0F06D731-9BEE-4338-9E11-39E2F6CF5391}"/>
              </a:ext>
            </a:extLst>
          </p:cNvPr>
          <p:cNvSpPr txBox="1">
            <a:spLocks/>
          </p:cNvSpPr>
          <p:nvPr/>
        </p:nvSpPr>
        <p:spPr>
          <a:xfrm>
            <a:off x="3131840" y="5926571"/>
            <a:ext cx="4599147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1800" dirty="0">
                <a:solidFill>
                  <a:srgbClr val="88929A"/>
                </a:solidFill>
              </a:rPr>
              <a:t>Open Standards </a:t>
            </a:r>
            <a:r>
              <a:rPr lang="nl-BE" sz="1800" dirty="0" err="1">
                <a:solidFill>
                  <a:srgbClr val="88929A"/>
                </a:solidFill>
              </a:rPr>
              <a:t>for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Linked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Organisations</a:t>
            </a:r>
            <a:endParaRPr lang="nl-BE" sz="1800" dirty="0">
              <a:solidFill>
                <a:srgbClr val="8892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7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11560" y="138467"/>
            <a:ext cx="7992064" cy="1116000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Governments</a:t>
            </a:r>
            <a:r>
              <a:rPr lang="nl-BE" dirty="0"/>
              <a:t> - </a:t>
            </a:r>
            <a:r>
              <a:rPr lang="nl-BE" dirty="0" err="1"/>
              <a:t>Once-Only</a:t>
            </a:r>
            <a:br>
              <a:rPr lang="nl-BE" dirty="0"/>
            </a:b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73744-8139-4BCE-90BF-C7008495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08720"/>
            <a:ext cx="8422643" cy="45327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8A5170-B867-4F85-9C33-8F97318300ED}"/>
              </a:ext>
            </a:extLst>
          </p:cNvPr>
          <p:cNvSpPr txBox="1"/>
          <p:nvPr/>
        </p:nvSpPr>
        <p:spPr>
          <a:xfrm rot="19877554">
            <a:off x="1689456" y="4056467"/>
            <a:ext cx="256194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Local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government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43533-9C0C-4A5F-AAF5-74EC778AA712}"/>
              </a:ext>
            </a:extLst>
          </p:cNvPr>
          <p:cNvSpPr txBox="1"/>
          <p:nvPr/>
        </p:nvSpPr>
        <p:spPr>
          <a:xfrm rot="19877554">
            <a:off x="3612076" y="4220858"/>
            <a:ext cx="17416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1000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public services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2573DA-A5DA-4F8A-926C-0A36E87A6AED}"/>
              </a:ext>
            </a:extLst>
          </p:cNvPr>
          <p:cNvSpPr txBox="1"/>
          <p:nvPr/>
        </p:nvSpPr>
        <p:spPr>
          <a:xfrm rot="19877554">
            <a:off x="5659211" y="3864477"/>
            <a:ext cx="27417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250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Information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</a:t>
            </a:r>
            <a:r>
              <a:rPr lang="nl-BE" b="1" dirty="0">
                <a:solidFill>
                  <a:srgbClr val="2B92BE"/>
                </a:solidFill>
              </a:rPr>
              <a:t>S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ystems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2D73C-98B1-4A4A-858A-908DEC539ED3}"/>
              </a:ext>
            </a:extLst>
          </p:cNvPr>
          <p:cNvSpPr txBox="1"/>
          <p:nvPr/>
        </p:nvSpPr>
        <p:spPr>
          <a:xfrm rot="19877554">
            <a:off x="7117512" y="4441183"/>
            <a:ext cx="110282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# </a:t>
            </a: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administrations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8" name="Titel 8">
            <a:extLst>
              <a:ext uri="{FF2B5EF4-FFF2-40B4-BE49-F238E27FC236}">
                <a16:creationId xmlns:a16="http://schemas.microsoft.com/office/drawing/2014/main" id="{83A5E504-6432-4E83-8DA8-94427BFBA3BD}"/>
              </a:ext>
            </a:extLst>
          </p:cNvPr>
          <p:cNvSpPr txBox="1">
            <a:spLocks/>
          </p:cNvSpPr>
          <p:nvPr/>
        </p:nvSpPr>
        <p:spPr>
          <a:xfrm>
            <a:off x="872952" y="5641051"/>
            <a:ext cx="7992064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 fontScale="82500" lnSpcReduction="1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dirty="0"/>
              <a:t>Open Standards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Organisations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7798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296000" y="181623"/>
            <a:ext cx="7416000" cy="1116000"/>
          </a:xfrm>
        </p:spPr>
        <p:txBody>
          <a:bodyPr/>
          <a:lstStyle/>
          <a:p>
            <a:r>
              <a:rPr lang="nl-BE" dirty="0" err="1"/>
              <a:t>Interoperability</a:t>
            </a:r>
            <a:r>
              <a:rPr lang="nl-BE" dirty="0"/>
              <a:t> levels</a:t>
            </a:r>
          </a:p>
        </p:txBody>
      </p:sp>
      <p:sp>
        <p:nvSpPr>
          <p:cNvPr id="20" name="Shape 592">
            <a:extLst>
              <a:ext uri="{FF2B5EF4-FFF2-40B4-BE49-F238E27FC236}">
                <a16:creationId xmlns:a16="http://schemas.microsoft.com/office/drawing/2014/main" id="{284B9CE2-11DC-4189-8A0C-8D97C481F514}"/>
              </a:ext>
            </a:extLst>
          </p:cNvPr>
          <p:cNvSpPr/>
          <p:nvPr/>
        </p:nvSpPr>
        <p:spPr>
          <a:xfrm>
            <a:off x="683568" y="1484784"/>
            <a:ext cx="7678351" cy="4536504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7707941-23F0-4D91-AEB3-57AFFBEB29CE}"/>
              </a:ext>
            </a:extLst>
          </p:cNvPr>
          <p:cNvSpPr/>
          <p:nvPr/>
        </p:nvSpPr>
        <p:spPr>
          <a:xfrm>
            <a:off x="1017103" y="5085184"/>
            <a:ext cx="5405341" cy="694005"/>
          </a:xfrm>
          <a:custGeom>
            <a:avLst/>
            <a:gdLst>
              <a:gd name="connsiteX0" fmla="*/ 0 w 6287529"/>
              <a:gd name="connsiteY0" fmla="*/ 0 h 923670"/>
              <a:gd name="connsiteX1" fmla="*/ 6287529 w 6287529"/>
              <a:gd name="connsiteY1" fmla="*/ 0 h 923670"/>
              <a:gd name="connsiteX2" fmla="*/ 6287529 w 6287529"/>
              <a:gd name="connsiteY2" fmla="*/ 923670 h 923670"/>
              <a:gd name="connsiteX3" fmla="*/ 0 w 6287529"/>
              <a:gd name="connsiteY3" fmla="*/ 923670 h 923670"/>
              <a:gd name="connsiteX4" fmla="*/ 0 w 6287529"/>
              <a:gd name="connsiteY4" fmla="*/ 0 h 92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529" h="923670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Technological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issues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involved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in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linking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computer systems</a:t>
            </a: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FD83005-9552-4EBF-B2FC-116ADCCAB53E}"/>
              </a:ext>
            </a:extLst>
          </p:cNvPr>
          <p:cNvSpPr/>
          <p:nvPr/>
        </p:nvSpPr>
        <p:spPr>
          <a:xfrm>
            <a:off x="1017103" y="3933056"/>
            <a:ext cx="5405341" cy="1067381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1AA8D0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Semantic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meaning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,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structure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and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appropriate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use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of information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91D8AE8-09FB-4E32-A7BF-9BC778A296FA}"/>
              </a:ext>
            </a:extLst>
          </p:cNvPr>
          <p:cNvSpPr/>
          <p:nvPr/>
        </p:nvSpPr>
        <p:spPr>
          <a:xfrm>
            <a:off x="1017103" y="2852936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Organisational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processes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by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/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for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data exchange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4F717-ABAE-4D95-ACDA-48D7A7272675}"/>
              </a:ext>
            </a:extLst>
          </p:cNvPr>
          <p:cNvSpPr txBox="1"/>
          <p:nvPr/>
        </p:nvSpPr>
        <p:spPr>
          <a:xfrm>
            <a:off x="6746498" y="1785554"/>
            <a:ext cx="1399398" cy="3993635"/>
          </a:xfrm>
          <a:prstGeom prst="rect">
            <a:avLst/>
          </a:prstGeom>
          <a:solidFill>
            <a:srgbClr val="1AA8D0"/>
          </a:solidFill>
          <a:ln w="38100">
            <a:solidFill>
              <a:srgbClr val="137DA7"/>
            </a:solidFill>
          </a:ln>
          <a:effectLst>
            <a:outerShdw blurRad="40005" dist="20320" dir="5400000" algn="ctr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Context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cultural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and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structural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conditions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84A05607-C13D-4664-9868-F42672F82792}"/>
              </a:ext>
            </a:extLst>
          </p:cNvPr>
          <p:cNvSpPr/>
          <p:nvPr/>
        </p:nvSpPr>
        <p:spPr>
          <a:xfrm>
            <a:off x="1012362" y="1785555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Legal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aligned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and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digital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friendly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legislation</a:t>
            </a:r>
            <a:endParaRPr lang="nl-BE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96ADB774-2977-4D8A-985A-82BE8A062A5B}"/>
              </a:ext>
            </a:extLst>
          </p:cNvPr>
          <p:cNvSpPr txBox="1">
            <a:spLocks/>
          </p:cNvSpPr>
          <p:nvPr/>
        </p:nvSpPr>
        <p:spPr>
          <a:xfrm>
            <a:off x="971600" y="6034026"/>
            <a:ext cx="7488832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European </a:t>
            </a:r>
            <a:r>
              <a:rPr lang="nl-BE" sz="2800" dirty="0" err="1"/>
              <a:t>Interoperability</a:t>
            </a:r>
            <a:r>
              <a:rPr lang="nl-BE" sz="2800" dirty="0"/>
              <a:t> Framework (EIF)</a:t>
            </a:r>
          </a:p>
        </p:txBody>
      </p:sp>
    </p:spTree>
    <p:extLst>
      <p:ext uri="{BB962C8B-B14F-4D97-AF65-F5344CB8AC3E}">
        <p14:creationId xmlns:p14="http://schemas.microsoft.com/office/powerpoint/2010/main" val="365402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11560" y="260648"/>
            <a:ext cx="7416000" cy="1116000"/>
          </a:xfrm>
        </p:spPr>
        <p:txBody>
          <a:bodyPr>
            <a:normAutofit/>
          </a:bodyPr>
          <a:lstStyle/>
          <a:p>
            <a:r>
              <a:rPr lang="nl-BE" dirty="0"/>
              <a:t>Context </a:t>
            </a:r>
            <a:r>
              <a:rPr lang="nl-BE" dirty="0" err="1"/>
              <a:t>neutral</a:t>
            </a:r>
            <a:r>
              <a:rPr lang="nl-BE" dirty="0"/>
              <a:t> information</a:t>
            </a:r>
          </a:p>
        </p:txBody>
      </p:sp>
      <p:pic>
        <p:nvPicPr>
          <p:cNvPr id="5" name="Afbeelding 10">
            <a:extLst>
              <a:ext uri="{FF2B5EF4-FFF2-40B4-BE49-F238E27FC236}">
                <a16:creationId xmlns:a16="http://schemas.microsoft.com/office/drawing/2014/main" id="{EF869418-9906-4F4A-9238-A5FBD6837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9703" t="49694" r="12756"/>
          <a:stretch/>
        </p:blipFill>
        <p:spPr>
          <a:xfrm>
            <a:off x="4913949" y="2492896"/>
            <a:ext cx="3581211" cy="2699438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5757F-0422-479F-A9E4-98670991F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916681"/>
              </p:ext>
            </p:extLst>
          </p:nvPr>
        </p:nvGraphicFramePr>
        <p:xfrm>
          <a:off x="648840" y="1376648"/>
          <a:ext cx="3581212" cy="529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954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>
            <a:extLst>
              <a:ext uri="{FF2B5EF4-FFF2-40B4-BE49-F238E27FC236}">
                <a16:creationId xmlns:a16="http://schemas.microsoft.com/office/drawing/2014/main" id="{9C820C98-1DC7-4197-9927-8759C3A30A5C}"/>
              </a:ext>
            </a:extLst>
          </p:cNvPr>
          <p:cNvSpPr txBox="1"/>
          <p:nvPr/>
        </p:nvSpPr>
        <p:spPr>
          <a:xfrm>
            <a:off x="641159" y="474637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Share and Re-</a:t>
            </a:r>
            <a:r>
              <a:rPr lang="nl-B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endParaRPr lang="nl-BE" sz="6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592">
            <a:extLst>
              <a:ext uri="{FF2B5EF4-FFF2-40B4-BE49-F238E27FC236}">
                <a16:creationId xmlns:a16="http://schemas.microsoft.com/office/drawing/2014/main" id="{72D14F6A-E0D4-410F-8C0F-479D00683504}"/>
              </a:ext>
            </a:extLst>
          </p:cNvPr>
          <p:cNvSpPr/>
          <p:nvPr/>
        </p:nvSpPr>
        <p:spPr>
          <a:xfrm>
            <a:off x="670170" y="1958506"/>
            <a:ext cx="8222310" cy="3486718"/>
          </a:xfrm>
          <a:prstGeom prst="rect">
            <a:avLst/>
          </a:prstGeom>
          <a:solidFill>
            <a:schemeClr val="bg1">
              <a:lumMod val="95000"/>
            </a:scheme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Picture 16" descr="https://joinup.ec.europa.eu/sites/default/files/inline-images/dcat%281%29.png">
            <a:hlinkClick r:id="rId2"/>
            <a:extLst>
              <a:ext uri="{FF2B5EF4-FFF2-40B4-BE49-F238E27FC236}">
                <a16:creationId xmlns:a16="http://schemas.microsoft.com/office/drawing/2014/main" id="{B0C2C4A2-BFE7-45A9-9B55-79DFC4CB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70" y="2966377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s://joinup.ec.europa.eu/sites/default/files/inline-images/cpv.png">
            <a:hlinkClick r:id="rId4"/>
            <a:extLst>
              <a:ext uri="{FF2B5EF4-FFF2-40B4-BE49-F238E27FC236}">
                <a16:creationId xmlns:a16="http://schemas.microsoft.com/office/drawing/2014/main" id="{37C2B4FC-239F-448D-8455-BD73028E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94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https://joinup.ec.europa.eu/sites/default/files/inline-images/cbv.png">
            <a:hlinkClick r:id="rId6"/>
            <a:extLst>
              <a:ext uri="{FF2B5EF4-FFF2-40B4-BE49-F238E27FC236}">
                <a16:creationId xmlns:a16="http://schemas.microsoft.com/office/drawing/2014/main" id="{0BD0282C-67DF-4E87-AE6F-69E43964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31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7" descr="https://joinup.ec.europa.eu/sites/default/files/inline-images/cpov%281%29.png">
            <a:hlinkClick r:id="rId8"/>
            <a:extLst>
              <a:ext uri="{FF2B5EF4-FFF2-40B4-BE49-F238E27FC236}">
                <a16:creationId xmlns:a16="http://schemas.microsoft.com/office/drawing/2014/main" id="{4D07944B-A979-400B-9C2D-10FDC71A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72" y="2978173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1642E1-77E3-4619-AEE5-E24C4A47CDA4}"/>
              </a:ext>
            </a:extLst>
          </p:cNvPr>
          <p:cNvGrpSpPr/>
          <p:nvPr/>
        </p:nvGrpSpPr>
        <p:grpSpPr>
          <a:xfrm>
            <a:off x="1940686" y="3744878"/>
            <a:ext cx="792088" cy="654164"/>
            <a:chOff x="7668344" y="4230611"/>
            <a:chExt cx="792088" cy="65416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F96B1A-4865-4B42-B08F-CBDFE9B24123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79D530-E306-45B5-A12D-8464EFED9985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PERSON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A871A6-6A44-42FD-B36E-483CEA17EFDD}"/>
              </a:ext>
            </a:extLst>
          </p:cNvPr>
          <p:cNvGrpSpPr/>
          <p:nvPr/>
        </p:nvGrpSpPr>
        <p:grpSpPr>
          <a:xfrm>
            <a:off x="2674058" y="3756674"/>
            <a:ext cx="792088" cy="654164"/>
            <a:chOff x="7668344" y="4230611"/>
            <a:chExt cx="792088" cy="6541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8556D2-FAC8-4EB5-80B0-19DEBFF2DCD3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3C0D29-BC77-475D-AB3E-ED3BA8CE78A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BUSINESS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B670E9-13F0-4E77-9850-86633E33F500}"/>
              </a:ext>
            </a:extLst>
          </p:cNvPr>
          <p:cNvGrpSpPr/>
          <p:nvPr/>
        </p:nvGrpSpPr>
        <p:grpSpPr>
          <a:xfrm>
            <a:off x="3748115" y="3725459"/>
            <a:ext cx="792088" cy="654164"/>
            <a:chOff x="7668344" y="4230611"/>
            <a:chExt cx="792088" cy="65416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A5A8802-DE33-4FFC-BBDB-7962F5C2CB84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747C99-7506-441E-A0D2-B7EC07ADAAB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6CA843-B19A-48F7-8BD9-CA6FF341BA8C}"/>
              </a:ext>
            </a:extLst>
          </p:cNvPr>
          <p:cNvGrpSpPr/>
          <p:nvPr/>
        </p:nvGrpSpPr>
        <p:grpSpPr>
          <a:xfrm>
            <a:off x="4537002" y="3725459"/>
            <a:ext cx="792088" cy="654164"/>
            <a:chOff x="7668344" y="4230611"/>
            <a:chExt cx="792088" cy="6541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2F58D8-ADE0-4C77-98A2-C873DF32C8D6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B9DF2C-A84E-45B8-958B-F5617C0207EC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D2619B2-CAB5-46E1-8A9C-462F598FC8D1}"/>
              </a:ext>
            </a:extLst>
          </p:cNvPr>
          <p:cNvSpPr/>
          <p:nvPr/>
        </p:nvSpPr>
        <p:spPr>
          <a:xfrm>
            <a:off x="5393817" y="3732085"/>
            <a:ext cx="672854" cy="65416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DF1D7A-3949-4F26-9CEA-90594948BF29}"/>
              </a:ext>
            </a:extLst>
          </p:cNvPr>
          <p:cNvSpPr txBox="1"/>
          <p:nvPr/>
        </p:nvSpPr>
        <p:spPr>
          <a:xfrm>
            <a:off x="5340572" y="3740641"/>
            <a:ext cx="79208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OSLO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800" dirty="0">
                <a:solidFill>
                  <a:schemeClr val="bg1"/>
                </a:solidFill>
              </a:rPr>
              <a:t>DCAT-AP VL</a:t>
            </a:r>
            <a:br>
              <a:rPr lang="nl-BE" sz="800" dirty="0">
                <a:solidFill>
                  <a:schemeClr val="bg1"/>
                </a:solidFill>
              </a:rPr>
            </a:br>
            <a:r>
              <a:rPr lang="nl-BE" sz="800" dirty="0">
                <a:solidFill>
                  <a:schemeClr val="bg1"/>
                </a:solidFill>
              </a:rPr>
              <a:t>VOCABULARY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B2C84-0C1D-49B5-B2C5-0BE162CEB328}"/>
              </a:ext>
            </a:extLst>
          </p:cNvPr>
          <p:cNvSpPr txBox="1"/>
          <p:nvPr/>
        </p:nvSpPr>
        <p:spPr>
          <a:xfrm>
            <a:off x="746387" y="2132856"/>
            <a:ext cx="1114748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W3C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International</a:t>
            </a:r>
            <a:br>
              <a:rPr lang="nl-BE" sz="1400" b="1" dirty="0">
                <a:solidFill>
                  <a:srgbClr val="000000"/>
                </a:solidFill>
              </a:rPr>
            </a:br>
            <a:r>
              <a:rPr lang="nl-BE" sz="1400" b="1" dirty="0">
                <a:solidFill>
                  <a:srgbClr val="000000"/>
                </a:solidFill>
              </a:rPr>
              <a:t>Standards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Vocabularies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Interfederal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nl-BE" sz="1400" b="1" dirty="0">
                <a:solidFill>
                  <a:srgbClr val="000000"/>
                </a:solidFill>
              </a:rPr>
            </a:b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Regional</a:t>
            </a: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Extentions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23AC9FB2-3A7B-4332-B345-B2124529F01C}"/>
              </a:ext>
            </a:extLst>
          </p:cNvPr>
          <p:cNvSpPr/>
          <p:nvPr/>
        </p:nvSpPr>
        <p:spPr>
          <a:xfrm rot="5400000">
            <a:off x="5971909" y="3339476"/>
            <a:ext cx="1368152" cy="785218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F5AA06-B088-4630-BAF5-4EB311415D85}"/>
              </a:ext>
            </a:extLst>
          </p:cNvPr>
          <p:cNvSpPr txBox="1"/>
          <p:nvPr/>
        </p:nvSpPr>
        <p:spPr>
          <a:xfrm>
            <a:off x="7132935" y="2924703"/>
            <a:ext cx="175627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 - ISA²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Federal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Regional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Local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Industry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Academia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pic>
        <p:nvPicPr>
          <p:cNvPr id="1050" name="Picture 26" descr="http://linkeddata.org/static/images/lod-datasets_2009-07-14_cropped.png">
            <a:extLst>
              <a:ext uri="{FF2B5EF4-FFF2-40B4-BE49-F238E27FC236}">
                <a16:creationId xmlns:a16="http://schemas.microsoft.com/office/drawing/2014/main" id="{2231925F-7914-490A-80AA-7A875E52D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76172"/>
          <a:stretch/>
        </p:blipFill>
        <p:spPr bwMode="auto">
          <a:xfrm>
            <a:off x="1986240" y="2139864"/>
            <a:ext cx="4080967" cy="676302"/>
          </a:xfrm>
          <a:prstGeom prst="rect">
            <a:avLst/>
          </a:prstGeom>
          <a:noFill/>
          <a:ln>
            <a:solidFill>
              <a:srgbClr val="005A9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el 8">
            <a:extLst>
              <a:ext uri="{FF2B5EF4-FFF2-40B4-BE49-F238E27FC236}">
                <a16:creationId xmlns:a16="http://schemas.microsoft.com/office/drawing/2014/main" id="{633F96F9-1DBE-470D-9D85-A5F83DDAF697}"/>
              </a:ext>
            </a:extLst>
          </p:cNvPr>
          <p:cNvSpPr txBox="1">
            <a:spLocks/>
          </p:cNvSpPr>
          <p:nvPr/>
        </p:nvSpPr>
        <p:spPr>
          <a:xfrm>
            <a:off x="778114" y="5517625"/>
            <a:ext cx="8114366" cy="78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 err="1"/>
              <a:t>Interfederal</a:t>
            </a:r>
            <a:r>
              <a:rPr lang="nl-BE" sz="2800" dirty="0"/>
              <a:t> </a:t>
            </a:r>
            <a:r>
              <a:rPr lang="nl-BE" sz="2800" dirty="0" err="1"/>
              <a:t>knowledge</a:t>
            </a:r>
            <a:r>
              <a:rPr lang="nl-BE" sz="2800" dirty="0"/>
              <a:t> </a:t>
            </a:r>
            <a:r>
              <a:rPr lang="nl-BE" sz="2800" dirty="0" err="1"/>
              <a:t>graph</a:t>
            </a:r>
            <a:endParaRPr lang="nl-BE" sz="2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BD9B9B-B9E5-4937-95B9-E2BBEC226BE2}"/>
              </a:ext>
            </a:extLst>
          </p:cNvPr>
          <p:cNvGrpSpPr/>
          <p:nvPr/>
        </p:nvGrpSpPr>
        <p:grpSpPr>
          <a:xfrm>
            <a:off x="3715133" y="4535941"/>
            <a:ext cx="792088" cy="654164"/>
            <a:chOff x="7668344" y="4230611"/>
            <a:chExt cx="792088" cy="6541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E743F-3BED-48D2-9657-18C1FDB77064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D359FA-D25A-4DA2-83F7-6E5C375E325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46D0BD-1444-4694-96A7-CD87880734A9}"/>
              </a:ext>
            </a:extLst>
          </p:cNvPr>
          <p:cNvGrpSpPr/>
          <p:nvPr/>
        </p:nvGrpSpPr>
        <p:grpSpPr>
          <a:xfrm>
            <a:off x="4504020" y="4535941"/>
            <a:ext cx="792088" cy="654164"/>
            <a:chOff x="7668344" y="4230611"/>
            <a:chExt cx="792088" cy="6541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7D6296-578D-4787-999E-90FC83921ED9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78A8B6-A032-420C-9A67-3E123C45EA24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3885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AAB0CC7DDA2B43B2C5CDEA8019FBAD" ma:contentTypeVersion="0" ma:contentTypeDescription="Create a new document." ma:contentTypeScope="" ma:versionID="722bd182363fddf74ed0e039de1e753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632581fadfa51a52ea46ddb307d92e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38AF13-011E-486F-8BD0-66514154D91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9C772E4-CD6B-4985-AB5A-9C258659A8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On-screen Show (4:3)</PresentationFormat>
  <Paragraphs>182</Paragraphs>
  <Slides>25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Calibri</vt:lpstr>
      <vt:lpstr>Flanders Art Sans</vt:lpstr>
      <vt:lpstr>Flanders Art Sans Bold</vt:lpstr>
      <vt:lpstr>FlandersArtSans</vt:lpstr>
      <vt:lpstr>FlandersArtSans-Bold</vt:lpstr>
      <vt:lpstr>FlandersArtSans-Light</vt:lpstr>
      <vt:lpstr>FlandersArtSans-Regular</vt:lpstr>
      <vt:lpstr>FlandersArtSerif-Regular</vt:lpstr>
      <vt:lpstr>Georgia</vt:lpstr>
      <vt:lpstr>Helvetica</vt:lpstr>
      <vt:lpstr>Helvetica Neue</vt:lpstr>
      <vt:lpstr>Wingdings</vt:lpstr>
      <vt:lpstr>Default</vt:lpstr>
      <vt:lpstr>Kantoorthema</vt:lpstr>
      <vt:lpstr>Theme_Vlaamse Overheid</vt:lpstr>
      <vt:lpstr>PowerPoint Presentation</vt:lpstr>
      <vt:lpstr>PowerPoint Presentation</vt:lpstr>
      <vt:lpstr>PowerPoint Presentation</vt:lpstr>
      <vt:lpstr>PowerPoint Presentation</vt:lpstr>
      <vt:lpstr>European context – Once Only </vt:lpstr>
      <vt:lpstr>Local Governments - Once-Only </vt:lpstr>
      <vt:lpstr>Interoperability levels</vt:lpstr>
      <vt:lpstr>Context neutral information</vt:lpstr>
      <vt:lpstr>PowerPoint Presentation</vt:lpstr>
      <vt:lpstr>Process and method</vt:lpstr>
      <vt:lpstr>PowerPoint Presentation</vt:lpstr>
      <vt:lpstr>PowerPoint Presentation</vt:lpstr>
      <vt:lpstr>PowerPoint Presentation</vt:lpstr>
      <vt:lpstr>Mission statement and roles</vt:lpstr>
      <vt:lpstr>Mission statement and roles</vt:lpstr>
      <vt:lpstr>Roadmap</vt:lpstr>
      <vt:lpstr>Proposal</vt:lpstr>
      <vt:lpstr>PowerPoint Presentation</vt:lpstr>
      <vt:lpstr>PowerPoint Presentation</vt:lpstr>
      <vt:lpstr>PowerPoint Presentation</vt:lpstr>
      <vt:lpstr>PowerPoint Presentation</vt:lpstr>
      <vt:lpstr>Roadmap 2019: URIs The Web as a Blueprint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2019-09-10T13:20:57Z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0x01010055AAB0CC7DDA2B43B2C5CDEA8019FBAD</vt:lpwstr>
  </property>
</Properties>
</file>